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9"/>
  </p:notesMasterIdLst>
  <p:sldIdLst>
    <p:sldId id="256" r:id="rId2"/>
    <p:sldId id="261" r:id="rId3"/>
    <p:sldId id="289" r:id="rId4"/>
    <p:sldId id="284" r:id="rId5"/>
    <p:sldId id="277" r:id="rId6"/>
    <p:sldId id="285" r:id="rId7"/>
    <p:sldId id="287" r:id="rId8"/>
    <p:sldId id="302" r:id="rId9"/>
    <p:sldId id="292" r:id="rId10"/>
    <p:sldId id="293" r:id="rId11"/>
    <p:sldId id="305" r:id="rId12"/>
    <p:sldId id="306" r:id="rId13"/>
    <p:sldId id="307" r:id="rId14"/>
    <p:sldId id="298" r:id="rId15"/>
    <p:sldId id="282" r:id="rId16"/>
    <p:sldId id="283" r:id="rId17"/>
    <p:sldId id="303" r:id="rId18"/>
    <p:sldId id="304" r:id="rId19"/>
    <p:sldId id="278" r:id="rId20"/>
    <p:sldId id="294" r:id="rId21"/>
    <p:sldId id="295" r:id="rId22"/>
    <p:sldId id="279" r:id="rId23"/>
    <p:sldId id="280" r:id="rId24"/>
    <p:sldId id="281" r:id="rId25"/>
    <p:sldId id="265" r:id="rId26"/>
    <p:sldId id="257" r:id="rId27"/>
    <p:sldId id="28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D01"/>
    <a:srgbClr val="0B3261"/>
    <a:srgbClr val="006699"/>
    <a:srgbClr val="009F3C"/>
    <a:srgbClr val="464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2" autoAdjust="0"/>
    <p:restoredTop sz="92026" autoAdjust="0"/>
  </p:normalViewPr>
  <p:slideViewPr>
    <p:cSldViewPr>
      <p:cViewPr>
        <p:scale>
          <a:sx n="125" d="100"/>
          <a:sy n="125" d="100"/>
        </p:scale>
        <p:origin x="1764" y="6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E:\GitHub\semantic\doc\&#20013;&#26399;&#26816;&#26597;\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GitHub\semantic\doc\&#20013;&#26399;&#26816;&#26597;\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2128" b="0" i="0" u="none" strike="noStrike" kern="1200" cap="none" spc="50" normalizeH="0" baseline="0">
                <a:solidFill>
                  <a:srgbClr val="FFFFFF">
                    <a:lumMod val="65000"/>
                    <a:lumOff val="35000"/>
                  </a:srgbClr>
                </a:solidFill>
                <a:latin typeface="+mj-lt"/>
                <a:ea typeface="+mj-ea"/>
                <a:cs typeface="+mj-cs"/>
              </a:defRPr>
            </a:pPr>
            <a:r>
              <a:rPr lang="en-US" sz="2128" b="0" i="0" u="none" strike="noStrike" kern="1200" cap="none" spc="50" normalizeH="0" baseline="0" dirty="0">
                <a:solidFill>
                  <a:srgbClr val="FFFFFF">
                    <a:lumMod val="65000"/>
                    <a:lumOff val="35000"/>
                  </a:srgbClr>
                </a:solidFill>
                <a:latin typeface="+mj-lt"/>
                <a:ea typeface="+mj-ea"/>
                <a:cs typeface="+mj-cs"/>
              </a:rPr>
              <a:t>Auto Semantic from web</a:t>
            </a:r>
          </a:p>
        </c:rich>
      </c:tx>
      <c:layout/>
      <c:overlay val="0"/>
      <c:spPr>
        <a:noFill/>
        <a:ln>
          <a:noFill/>
        </a:ln>
        <a:effectLst/>
      </c:spPr>
      <c:txPr>
        <a:bodyPr rot="0" spcFirstLastPara="1" vertOverflow="ellipsis" vert="horz" wrap="square" anchor="ctr" anchorCtr="1"/>
        <a:lstStyle/>
        <a:p>
          <a:pPr algn="ctr" rtl="0">
            <a:defRPr sz="2128" b="0" i="0" u="none" strike="noStrike" kern="1200" cap="none" spc="50" normalizeH="0" baseline="0">
              <a:solidFill>
                <a:srgbClr val="FFFFFF">
                  <a:lumMod val="65000"/>
                  <a:lumOff val="35000"/>
                </a:srgbClr>
              </a:solidFill>
              <a:latin typeface="+mj-lt"/>
              <a:ea typeface="+mj-ea"/>
              <a:cs typeface="+mj-cs"/>
            </a:defRPr>
          </a:pPr>
          <a:endParaRPr lang="zh-CN"/>
        </a:p>
      </c:txPr>
    </c:title>
    <c:autoTitleDeleted val="0"/>
    <c:plotArea>
      <c:layout/>
      <c:lineChart>
        <c:grouping val="stacked"/>
        <c:varyColors val="0"/>
        <c:ser>
          <c:idx val="1"/>
          <c:order val="1"/>
          <c:tx>
            <c:strRef>
              <c:f>Semantic!$D$4</c:f>
              <c:strCache>
                <c:ptCount val="1"/>
                <c:pt idx="0">
                  <c:v>Time to get similar image (ms)</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Semantic!$D$5:$D$10</c:f>
              <c:numCache>
                <c:formatCode>General</c:formatCode>
                <c:ptCount val="6"/>
                <c:pt idx="0">
                  <c:v>286</c:v>
                </c:pt>
                <c:pt idx="1">
                  <c:v>346</c:v>
                </c:pt>
                <c:pt idx="2">
                  <c:v>327</c:v>
                </c:pt>
                <c:pt idx="3">
                  <c:v>302</c:v>
                </c:pt>
                <c:pt idx="4">
                  <c:v>318</c:v>
                </c:pt>
                <c:pt idx="5">
                  <c:v>322</c:v>
                </c:pt>
              </c:numCache>
            </c:numRef>
          </c:val>
          <c:smooth val="0"/>
        </c:ser>
        <c:ser>
          <c:idx val="0"/>
          <c:order val="0"/>
          <c:tx>
            <c:strRef>
              <c:f>Semantic!$A$4</c:f>
              <c:strCache>
                <c:ptCount val="1"/>
                <c:pt idx="0">
                  <c:v>Time to get semantic (ms)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Semantic!$A$5:$A$10</c:f>
              <c:numCache>
                <c:formatCode>General</c:formatCode>
                <c:ptCount val="6"/>
                <c:pt idx="0">
                  <c:v>901</c:v>
                </c:pt>
                <c:pt idx="1">
                  <c:v>849</c:v>
                </c:pt>
                <c:pt idx="2">
                  <c:v>1430</c:v>
                </c:pt>
                <c:pt idx="3">
                  <c:v>1480</c:v>
                </c:pt>
                <c:pt idx="4">
                  <c:v>2230</c:v>
                </c:pt>
                <c:pt idx="5">
                  <c:v>1790</c:v>
                </c:pt>
              </c:numCache>
            </c:numRef>
          </c:val>
          <c:smooth val="0"/>
        </c:ser>
        <c:dLbls>
          <c:dLblPos val="ctr"/>
          <c:showLegendKey val="0"/>
          <c:showVal val="1"/>
          <c:showCatName val="0"/>
          <c:showSerName val="0"/>
          <c:showPercent val="0"/>
          <c:showBubbleSize val="0"/>
        </c:dLbls>
        <c:smooth val="0"/>
        <c:axId val="407983408"/>
        <c:axId val="407981168"/>
      </c:lineChart>
      <c:catAx>
        <c:axId val="4079834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07981168"/>
        <c:crosses val="autoZero"/>
        <c:auto val="1"/>
        <c:lblAlgn val="ctr"/>
        <c:lblOffset val="100"/>
        <c:noMultiLvlLbl val="0"/>
      </c:catAx>
      <c:valAx>
        <c:axId val="40798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079834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a:defRPr sz="2128" b="0" i="0" u="none" strike="noStrike" kern="1200" cap="none" spc="50" normalizeH="0" baseline="0">
                <a:solidFill>
                  <a:schemeClr val="tx1">
                    <a:lumMod val="65000"/>
                    <a:lumOff val="35000"/>
                  </a:schemeClr>
                </a:solidFill>
                <a:latin typeface="+mj-lt"/>
                <a:ea typeface="+mj-ea"/>
                <a:cs typeface="+mj-cs"/>
              </a:defRPr>
            </a:pPr>
            <a:r>
              <a:rPr lang="en-US" dirty="0"/>
              <a:t>Auto Semantic from web</a:t>
            </a:r>
          </a:p>
        </c:rich>
      </c:tx>
      <c:layout>
        <c:manualLayout>
          <c:xMode val="edge"/>
          <c:yMode val="edge"/>
          <c:x val="0.33089649778626157"/>
          <c:y val="0"/>
        </c:manualLayout>
      </c:layout>
      <c:overlay val="0"/>
      <c:spPr>
        <a:noFill/>
        <a:ln>
          <a:noFill/>
        </a:ln>
        <a:effectLst/>
      </c:spPr>
      <c:txPr>
        <a:bodyPr rot="0" spcFirstLastPara="1" vertOverflow="ellipsis" vert="horz" wrap="square" anchor="ctr" anchorCtr="1"/>
        <a:lstStyle/>
        <a:p>
          <a:pPr algn="ctr">
            <a:defRPr sz="2128" b="0" i="0" u="none" strike="noStrike" kern="1200" cap="none" spc="50" normalizeH="0" baseline="0">
              <a:solidFill>
                <a:schemeClr val="tx1">
                  <a:lumMod val="65000"/>
                  <a:lumOff val="35000"/>
                </a:schemeClr>
              </a:solidFill>
              <a:latin typeface="+mj-lt"/>
              <a:ea typeface="+mj-ea"/>
              <a:cs typeface="+mj-cs"/>
            </a:defRPr>
          </a:pPr>
          <a:endParaRPr lang="zh-CN"/>
        </a:p>
      </c:txPr>
    </c:title>
    <c:autoTitleDeleted val="0"/>
    <c:plotArea>
      <c:layout>
        <c:manualLayout>
          <c:layoutTarget val="inner"/>
          <c:xMode val="edge"/>
          <c:yMode val="edge"/>
          <c:x val="5.8960603409422302E-2"/>
          <c:y val="0.15109520942720917"/>
          <c:w val="0.89659492563429599"/>
          <c:h val="0.59502333041703104"/>
        </c:manualLayout>
      </c:layout>
      <c:barChart>
        <c:barDir val="col"/>
        <c:grouping val="clustered"/>
        <c:varyColors val="0"/>
        <c:ser>
          <c:idx val="0"/>
          <c:order val="0"/>
          <c:tx>
            <c:strRef>
              <c:f>Semantic!$H$4</c:f>
              <c:strCache>
                <c:ptCount val="1"/>
                <c:pt idx="0">
                  <c:v>Semantic amout per times</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Semantic!$H$5:$H$10</c:f>
              <c:numCache>
                <c:formatCode>General</c:formatCode>
                <c:ptCount val="6"/>
                <c:pt idx="0">
                  <c:v>10</c:v>
                </c:pt>
                <c:pt idx="1">
                  <c:v>9</c:v>
                </c:pt>
                <c:pt idx="2">
                  <c:v>8</c:v>
                </c:pt>
                <c:pt idx="3">
                  <c:v>9</c:v>
                </c:pt>
                <c:pt idx="4">
                  <c:v>11</c:v>
                </c:pt>
                <c:pt idx="5">
                  <c:v>10</c:v>
                </c:pt>
              </c:numCache>
            </c:numRef>
          </c:val>
        </c:ser>
        <c:dLbls>
          <c:dLblPos val="outEnd"/>
          <c:showLegendKey val="0"/>
          <c:showVal val="1"/>
          <c:showCatName val="0"/>
          <c:showSerName val="0"/>
          <c:showPercent val="0"/>
          <c:showBubbleSize val="0"/>
        </c:dLbls>
        <c:gapWidth val="80"/>
        <c:overlap val="25"/>
        <c:axId val="416647792"/>
        <c:axId val="416025712"/>
      </c:barChart>
      <c:catAx>
        <c:axId val="416647792"/>
        <c:scaling>
          <c:orientation val="minMax"/>
        </c:scaling>
        <c:delete val="0"/>
        <c:axPos val="b"/>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zh-CN"/>
          </a:p>
        </c:txPr>
        <c:crossAx val="416025712"/>
        <c:crosses val="autoZero"/>
        <c:auto val="1"/>
        <c:lblAlgn val="ctr"/>
        <c:lblOffset val="100"/>
        <c:noMultiLvlLbl val="0"/>
      </c:catAx>
      <c:valAx>
        <c:axId val="41602571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zh-CN"/>
          </a:p>
        </c:txPr>
        <c:crossAx val="416647792"/>
        <c:crosses val="autoZero"/>
        <c:crossBetween val="between"/>
      </c:valAx>
      <c:spPr>
        <a:noFill/>
        <a:ln>
          <a:noFill/>
        </a:ln>
        <a:effectLst/>
      </c:spPr>
    </c:plotArea>
    <c:legend>
      <c:legendPos val="b"/>
      <c:layout>
        <c:manualLayout>
          <c:xMode val="edge"/>
          <c:yMode val="edge"/>
          <c:x val="0.28420490999231157"/>
          <c:y val="0.83076762657256553"/>
          <c:w val="0.4366405525066942"/>
          <c:h val="6.504974023601897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EAF25-DB15-4AFF-A1B3-F1E1663CEAD5}" type="datetimeFigureOut">
              <a:rPr lang="zh-CN" altLang="en-US" smtClean="0"/>
              <a:t>2014/11/5</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0FEF1-BF4E-4D6E-9FB3-F2EF86CC27E8}" type="slidenum">
              <a:rPr lang="zh-CN" altLang="en-US" smtClean="0"/>
              <a:t>‹#›</a:t>
            </a:fld>
            <a:endParaRPr lang="zh-CN" altLang="en-US"/>
          </a:p>
        </p:txBody>
      </p:sp>
    </p:spTree>
    <p:extLst>
      <p:ext uri="{BB962C8B-B14F-4D97-AF65-F5344CB8AC3E}">
        <p14:creationId xmlns:p14="http://schemas.microsoft.com/office/powerpoint/2010/main" val="24612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3D Modelling Creature &amp;</a:t>
            </a:r>
            <a:r>
              <a:rPr lang="en-US" altLang="zh-CN" baseline="0" dirty="0" smtClean="0"/>
              <a:t> Transfer 2d=3D</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3</a:t>
            </a:fld>
            <a:endParaRPr lang="zh-CN" altLang="en-US"/>
          </a:p>
        </p:txBody>
      </p:sp>
    </p:spTree>
    <p:extLst>
      <p:ext uri="{BB962C8B-B14F-4D97-AF65-F5344CB8AC3E}">
        <p14:creationId xmlns:p14="http://schemas.microsoft.com/office/powerpoint/2010/main" val="169740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24</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smtClean="0"/>
              <a:t>视频自动截图</a:t>
            </a:r>
            <a:endParaRPr lang="en-US" altLang="zh-CN" dirty="0" smtClean="0"/>
          </a:p>
          <a:p>
            <a:pPr marL="228600" indent="-228600" eaLnBrk="1" hangingPunct="1">
              <a:buAutoNum type="arabicPeriod"/>
            </a:pPr>
            <a:r>
              <a:rPr lang="zh-CN" altLang="en-US" dirty="0" smtClean="0"/>
              <a:t>针对截的图片来添加语义标注</a:t>
            </a:r>
            <a:endParaRPr lang="en-US" altLang="zh-CN" dirty="0" smtClean="0"/>
          </a:p>
          <a:p>
            <a:pPr marL="228600" indent="-228600" eaLnBrk="1" hangingPunct="1">
              <a:buAutoNum type="arabicPeriod"/>
            </a:pPr>
            <a:endParaRPr lang="zh-CN" altLang="zh-CN" dirty="0" smtClean="0"/>
          </a:p>
        </p:txBody>
      </p:sp>
    </p:spTree>
    <p:extLst>
      <p:ext uri="{BB962C8B-B14F-4D97-AF65-F5344CB8AC3E}">
        <p14:creationId xmlns:p14="http://schemas.microsoft.com/office/powerpoint/2010/main" val="144279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5</a:t>
            </a:fld>
            <a:endParaRPr lang="zh-CN" altLang="en-US"/>
          </a:p>
        </p:txBody>
      </p:sp>
    </p:spTree>
    <p:extLst>
      <p:ext uri="{BB962C8B-B14F-4D97-AF65-F5344CB8AC3E}">
        <p14:creationId xmlns:p14="http://schemas.microsoft.com/office/powerpoint/2010/main" val="372403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Comparison</a:t>
            </a:r>
            <a:r>
              <a:rPr lang="en-US" altLang="zh-CN" baseline="0" dirty="0" smtClean="0"/>
              <a:t> + Recognition =&gt; Auto Semantic API</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7</a:t>
            </a:fld>
            <a:endParaRPr lang="zh-CN" altLang="en-US"/>
          </a:p>
        </p:txBody>
      </p:sp>
    </p:spTree>
    <p:extLst>
      <p:ext uri="{BB962C8B-B14F-4D97-AF65-F5344CB8AC3E}">
        <p14:creationId xmlns:p14="http://schemas.microsoft.com/office/powerpoint/2010/main" val="38414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9</a:t>
            </a:fld>
            <a:endParaRPr lang="zh-CN" altLang="en-US"/>
          </a:p>
        </p:txBody>
      </p:sp>
    </p:spTree>
    <p:extLst>
      <p:ext uri="{BB962C8B-B14F-4D97-AF65-F5344CB8AC3E}">
        <p14:creationId xmlns:p14="http://schemas.microsoft.com/office/powerpoint/2010/main" val="2495822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zh-CN" sz="1200" b="1" dirty="0" smtClean="0"/>
              <a:t>Most powerful than Manual Semantic Annotation</a:t>
            </a:r>
          </a:p>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14</a:t>
            </a:fld>
            <a:endParaRPr lang="zh-CN" altLang="en-US"/>
          </a:p>
        </p:txBody>
      </p:sp>
    </p:spTree>
    <p:extLst>
      <p:ext uri="{BB962C8B-B14F-4D97-AF65-F5344CB8AC3E}">
        <p14:creationId xmlns:p14="http://schemas.microsoft.com/office/powerpoint/2010/main" val="426615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Comparison</a:t>
            </a:r>
            <a:r>
              <a:rPr lang="en-US" altLang="zh-CN" baseline="0" dirty="0" smtClean="0"/>
              <a:t> + Recognition =&gt; Auto Semantic API</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18</a:t>
            </a:fld>
            <a:endParaRPr lang="zh-CN" altLang="en-US"/>
          </a:p>
        </p:txBody>
      </p:sp>
    </p:spTree>
    <p:extLst>
      <p:ext uri="{BB962C8B-B14F-4D97-AF65-F5344CB8AC3E}">
        <p14:creationId xmlns:p14="http://schemas.microsoft.com/office/powerpoint/2010/main" val="104538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19</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65592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22</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301717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23</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313844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B326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010543"/>
          </a:xfrm>
          <a:solidFill>
            <a:schemeClr val="accent1"/>
          </a:solidFill>
        </p:spPr>
        <p:txBody>
          <a:bodyPr/>
          <a:lstStyle>
            <a:lvl1pPr algn="l">
              <a:defRPr>
                <a:solidFill>
                  <a:schemeClr val="tx1"/>
                </a:solidFill>
                <a:latin typeface="+mj-lt"/>
                <a:ea typeface="Segoe UI" pitchFamily="34" charset="0"/>
                <a:cs typeface="Segoe UI" pitchFamily="34" charset="0"/>
              </a:defRPr>
            </a:lvl1pPr>
          </a:lstStyle>
          <a:p>
            <a:r>
              <a:rPr lang="en-US" altLang="zh-CN" smtClean="0"/>
              <a:t>Click to edit Master title style</a:t>
            </a:r>
            <a:endParaRPr lang="en-GB"/>
          </a:p>
        </p:txBody>
      </p:sp>
      <p:sp>
        <p:nvSpPr>
          <p:cNvPr id="3" name="Subtitle 2"/>
          <p:cNvSpPr>
            <a:spLocks noGrp="1"/>
          </p:cNvSpPr>
          <p:nvPr>
            <p:ph type="subTitle" idx="1"/>
          </p:nvPr>
        </p:nvSpPr>
        <p:spPr>
          <a:xfrm>
            <a:off x="683568" y="3212976"/>
            <a:ext cx="7776864" cy="1752600"/>
          </a:xfrm>
        </p:spPr>
        <p:txBody>
          <a:bodyPr>
            <a:normAutofit/>
          </a:bodyPr>
          <a:lstStyle>
            <a:lvl1pPr marL="0" indent="0" algn="l">
              <a:buNone/>
              <a:defRPr sz="2800">
                <a:solidFill>
                  <a:schemeClr val="tx1"/>
                </a:solidFill>
                <a:latin typeface="+mn-lt"/>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GB"/>
          </a:p>
        </p:txBody>
      </p:sp>
      <p:sp>
        <p:nvSpPr>
          <p:cNvPr id="11" name="Subtitle 2"/>
          <p:cNvSpPr txBox="1">
            <a:spLocks/>
          </p:cNvSpPr>
          <p:nvPr/>
        </p:nvSpPr>
        <p:spPr>
          <a:xfrm>
            <a:off x="7668344" y="116632"/>
            <a:ext cx="1368152" cy="456456"/>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GB" sz="1800" smtClean="0"/>
              <a:t>Your Logo</a:t>
            </a:r>
            <a:endParaRPr lang="en-GB" sz="1800"/>
          </a:p>
        </p:txBody>
      </p:sp>
      <p:sp>
        <p:nvSpPr>
          <p:cNvPr id="5" name="Subtitle 2"/>
          <p:cNvSpPr txBox="1">
            <a:spLocks/>
          </p:cNvSpPr>
          <p:nvPr userDrawn="1"/>
        </p:nvSpPr>
        <p:spPr>
          <a:xfrm>
            <a:off x="7668344" y="116632"/>
            <a:ext cx="1368152" cy="456456"/>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GB" sz="1800" smtClean="0"/>
              <a:t>Your Logo</a:t>
            </a:r>
            <a:endParaRPr lang="en-GB" sz="1800"/>
          </a:p>
        </p:txBody>
      </p:sp>
    </p:spTree>
    <p:extLst>
      <p:ext uri="{BB962C8B-B14F-4D97-AF65-F5344CB8AC3E}">
        <p14:creationId xmlns:p14="http://schemas.microsoft.com/office/powerpoint/2010/main" val="313349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Subtitle 2"/>
          <p:cNvSpPr txBox="1">
            <a:spLocks/>
          </p:cNvSpPr>
          <p:nvPr/>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8888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a:solidFill>
            <a:schemeClr val="accent1"/>
          </a:solidFill>
        </p:spPr>
        <p:txBody>
          <a:bodyPr/>
          <a:lstStyle>
            <a:lvl1pPr>
              <a:defRPr>
                <a:solidFill>
                  <a:schemeClr val="tx1"/>
                </a:solidFill>
              </a:defRPr>
            </a:lvl1pPr>
          </a:lstStyle>
          <a:p>
            <a:r>
              <a:rPr lang="en-US" altLang="zh-CN" smtClean="0"/>
              <a:t>Click to edit Master title style</a:t>
            </a:r>
            <a:endParaRPr lang="en-GB"/>
          </a:p>
        </p:txBody>
      </p:sp>
      <p:sp>
        <p:nvSpPr>
          <p:cNvPr id="3" name="Content Placeholder 2"/>
          <p:cNvSpPr>
            <a:spLocks noGrp="1"/>
          </p:cNvSpPr>
          <p:nvPr>
            <p:ph idx="1"/>
          </p:nvPr>
        </p:nvSpPr>
        <p:spPr>
          <a:xfrm>
            <a:off x="457200" y="1268760"/>
            <a:ext cx="8229600" cy="53285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sp>
        <p:nvSpPr>
          <p:cNvPr id="7" name="Subtitle 2"/>
          <p:cNvSpPr txBox="1">
            <a:spLocks/>
          </p:cNvSpPr>
          <p:nvPr/>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
        <p:nvSpPr>
          <p:cNvPr id="5" name="Subtitle 2"/>
          <p:cNvSpPr txBox="1">
            <a:spLocks/>
          </p:cNvSpPr>
          <p:nvPr userDrawn="1"/>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67788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1" name="Rectangle 10"/>
          <p:cNvSpPr/>
          <p:nvPr/>
        </p:nvSpPr>
        <p:spPr>
          <a:xfrm>
            <a:off x="4662296" y="1556056"/>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9008" y="1556792"/>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lvl1pPr>
          </a:lstStyle>
          <a:p>
            <a:r>
              <a:rPr lang="en-US" altLang="zh-CN"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pic>
        <p:nvPicPr>
          <p:cNvPr id="14" name="Picture 13">
            <a:hlinkClick r:id="" action="ppaction://hlinkshowjump?jump=nex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5386" y="6309320"/>
            <a:ext cx="303997" cy="450964"/>
          </a:xfrm>
          <a:prstGeom prst="rect">
            <a:avLst/>
          </a:prstGeom>
        </p:spPr>
      </p:pic>
      <p:pic>
        <p:nvPicPr>
          <p:cNvPr id="15" name="Picture 14">
            <a:hlinkClick r:id="" action="ppaction://hlinkshowjump?jump=previous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
        <p:nvSpPr>
          <p:cNvPr id="12" name="Rectangle 11"/>
          <p:cNvSpPr/>
          <p:nvPr userDrawn="1"/>
        </p:nvSpPr>
        <p:spPr>
          <a:xfrm>
            <a:off x="4662296" y="1556056"/>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479008" y="1556792"/>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85386" y="6309320"/>
            <a:ext cx="303997" cy="450964"/>
          </a:xfrm>
          <a:prstGeom prst="rect">
            <a:avLst/>
          </a:prstGeom>
        </p:spPr>
      </p:pic>
      <p:pic>
        <p:nvPicPr>
          <p:cNvPr id="17" name="Picture 16">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Tree>
    <p:extLst>
      <p:ext uri="{BB962C8B-B14F-4D97-AF65-F5344CB8AC3E}">
        <p14:creationId xmlns:p14="http://schemas.microsoft.com/office/powerpoint/2010/main" val="17992343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La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pic>
        <p:nvPicPr>
          <p:cNvPr id="9" name="Picture 8">
            <a:hlinkClick r:id="" action="ppaction://hlinkshowjump?jump=previous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pic>
        <p:nvPicPr>
          <p:cNvPr id="4" name="Picture 3">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Tree>
    <p:extLst>
      <p:ext uri="{BB962C8B-B14F-4D97-AF65-F5344CB8AC3E}">
        <p14:creationId xmlns:p14="http://schemas.microsoft.com/office/powerpoint/2010/main" val="14550249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ubtitle 2"/>
          <p:cNvSpPr txBox="1">
            <a:spLocks/>
          </p:cNvSpPr>
          <p:nvPr userDrawn="1"/>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342786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326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50106"/>
          </a:xfrm>
          <a:prstGeom prst="rect">
            <a:avLst/>
          </a:prstGeom>
          <a:solidFill>
            <a:schemeClr val="accent1"/>
          </a:solidFill>
        </p:spPr>
        <p:txBody>
          <a:bodyPr vert="horz" lIns="91440" tIns="45720" rIns="91440" bIns="45720" rtlCol="0" anchor="ctr">
            <a:normAutofit/>
          </a:bodyPr>
          <a:lstStyle/>
          <a:p>
            <a:r>
              <a:rPr lang="en-US" altLang="zh-CN" smtClean="0"/>
              <a:t>Click to edit Master title style</a:t>
            </a:r>
            <a:endParaRPr lang="en-GB"/>
          </a:p>
        </p:txBody>
      </p:sp>
      <p:sp>
        <p:nvSpPr>
          <p:cNvPr id="3" name="Text Placeholder 2"/>
          <p:cNvSpPr>
            <a:spLocks noGrp="1"/>
          </p:cNvSpPr>
          <p:nvPr>
            <p:ph type="body" idx="1"/>
          </p:nvPr>
        </p:nvSpPr>
        <p:spPr>
          <a:xfrm>
            <a:off x="457200" y="1268760"/>
            <a:ext cx="8229600" cy="5328592"/>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pic>
        <p:nvPicPr>
          <p:cNvPr id="7" name="Picture 2" descr="C:\Users\jw\Documents\Visual Studio 2010\Projects\JSBubbles\JSBubbles.Game\images\themes\metro\Next.png">
            <a:hlinkClick r:id="" action="ppaction://hlinkshowjump?jump=nextslid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4029" y="6348019"/>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8" name="Obraz 7">
            <a:hlinkClick r:id="" action="ppaction://hlinkshowjump?jump=endshow"/>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8640" y="6343213"/>
            <a:ext cx="400106" cy="400106"/>
          </a:xfrm>
          <a:prstGeom prst="rect">
            <a:avLst/>
          </a:prstGeom>
        </p:spPr>
      </p:pic>
      <p:pic>
        <p:nvPicPr>
          <p:cNvPr id="9" name="Obraz 8">
            <a:hlinkClick r:id="" action="ppaction://hlinkshowjump?jump=firstslide"/>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8908" y="6347991"/>
            <a:ext cx="400106" cy="400106"/>
          </a:xfrm>
          <a:prstGeom prst="rect">
            <a:avLst/>
          </a:prstGeom>
        </p:spPr>
      </p:pic>
      <p:pic>
        <p:nvPicPr>
          <p:cNvPr id="10" name="Obraz 9">
            <a:hlinkClick r:id="" action="ppaction://hlinkshowjump?jump=previous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4800" y="6338465"/>
            <a:ext cx="419159" cy="419159"/>
          </a:xfrm>
          <a:prstGeom prst="rect">
            <a:avLst/>
          </a:prstGeom>
        </p:spPr>
      </p:pic>
      <p:sp>
        <p:nvSpPr>
          <p:cNvPr id="11" name="Subtitle 2"/>
          <p:cNvSpPr txBox="1">
            <a:spLocks/>
          </p:cNvSpPr>
          <p:nvPr/>
        </p:nvSpPr>
        <p:spPr>
          <a:xfrm>
            <a:off x="107504" y="6388737"/>
            <a:ext cx="7776864" cy="31244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smtClean="0"/>
              <a:t>Your company name</a:t>
            </a:r>
            <a:endParaRPr lang="en-GB" sz="1800"/>
          </a:p>
        </p:txBody>
      </p:sp>
      <p:pic>
        <p:nvPicPr>
          <p:cNvPr id="12" name="Picture 2" descr="C:\Users\jw\Documents\Visual Studio 2010\Projects\JSBubbles\JSBubbles.Game\images\themes\metro\Next.png">
            <a:hlinkClick r:id="" action="ppaction://hlinkshowjump?jump=nextslide"/>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004029" y="6348019"/>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3" name="Obraz 7">
            <a:hlinkClick r:id="" action="ppaction://hlinkshowjump?jump=endshow"/>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58640" y="6343213"/>
            <a:ext cx="400106" cy="400106"/>
          </a:xfrm>
          <a:prstGeom prst="rect">
            <a:avLst/>
          </a:prstGeom>
        </p:spPr>
      </p:pic>
      <p:pic>
        <p:nvPicPr>
          <p:cNvPr id="14" name="Obraz 8">
            <a:hlinkClick r:id="" action="ppaction://hlinkshowjump?jump=firstslide"/>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8908" y="6347991"/>
            <a:ext cx="400106" cy="400106"/>
          </a:xfrm>
          <a:prstGeom prst="rect">
            <a:avLst/>
          </a:prstGeom>
        </p:spPr>
      </p:pic>
      <p:pic>
        <p:nvPicPr>
          <p:cNvPr id="15" name="Obraz 9">
            <a:hlinkClick r:id="" action="ppaction://hlinkshowjump?jump=previousslide"/>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04800" y="6338465"/>
            <a:ext cx="419159" cy="419159"/>
          </a:xfrm>
          <a:prstGeom prst="rect">
            <a:avLst/>
          </a:prstGeom>
        </p:spPr>
      </p:pic>
      <p:sp>
        <p:nvSpPr>
          <p:cNvPr id="16" name="Subtitle 2"/>
          <p:cNvSpPr txBox="1">
            <a:spLocks/>
          </p:cNvSpPr>
          <p:nvPr userDrawn="1"/>
        </p:nvSpPr>
        <p:spPr>
          <a:xfrm>
            <a:off x="107504" y="6388737"/>
            <a:ext cx="7776864" cy="31244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smtClean="0"/>
              <a:t>Your company name</a:t>
            </a:r>
            <a:endParaRPr lang="en-GB" sz="1800"/>
          </a:p>
        </p:txBody>
      </p:sp>
    </p:spTree>
    <p:extLst>
      <p:ext uri="{BB962C8B-B14F-4D97-AF65-F5344CB8AC3E}">
        <p14:creationId xmlns:p14="http://schemas.microsoft.com/office/powerpoint/2010/main" val="65118616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51" r:id="rId6"/>
  </p:sldLayoutIdLst>
  <p:txStyles>
    <p:titleStyle>
      <a:lvl1pPr algn="l" defTabSz="914400" rtl="0" eaLnBrk="1" latinLnBrk="0" hangingPunct="1">
        <a:spcBef>
          <a:spcPct val="0"/>
        </a:spcBef>
        <a:buNone/>
        <a:defRPr sz="4400" kern="1200">
          <a:solidFill>
            <a:schemeClr val="tx1"/>
          </a:solidFill>
          <a:latin typeface="+mj-lt"/>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8" Type="http://schemas.openxmlformats.org/officeDocument/2006/relationships/hyperlink" Target="http://alesandrab.wordpress.com/" TargetMode="External"/><Relationship Id="rId3" Type="http://schemas.openxmlformats.org/officeDocument/2006/relationships/hyperlink" Target="mailto:alesandra@about.me" TargetMode="External"/><Relationship Id="rId7" Type="http://schemas.openxmlformats.org/officeDocument/2006/relationships/image" Target="../media/image28.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hyperlink" Target="https://plus.google.com/104553959934905819059/?rel=author" TargetMode="External"/><Relationship Id="rId11" Type="http://schemas.openxmlformats.org/officeDocument/2006/relationships/image" Target="../media/image30.png"/><Relationship Id="rId5" Type="http://schemas.openxmlformats.org/officeDocument/2006/relationships/hyperlink" Target="http://fr.linkedin.com/pub/alesandra-blakeston/60/30a/37b/" TargetMode="External"/><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hyperlink" Target="http://about.me/alesandra"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130426"/>
            <a:ext cx="8892480" cy="1156172"/>
          </a:xfrm>
        </p:spPr>
        <p:txBody>
          <a:bodyPr>
            <a:noAutofit/>
          </a:bodyPr>
          <a:lstStyle/>
          <a:p>
            <a:r>
              <a:rPr lang="en-US" sz="2800" dirty="0"/>
              <a:t>3D model-based Semantic Annotation Management Research and Application</a:t>
            </a:r>
            <a:endParaRPr lang="en-GB" sz="2800" dirty="0"/>
          </a:p>
        </p:txBody>
      </p:sp>
      <p:sp>
        <p:nvSpPr>
          <p:cNvPr id="3" name="Subtitle 2"/>
          <p:cNvSpPr>
            <a:spLocks noGrp="1"/>
          </p:cNvSpPr>
          <p:nvPr>
            <p:ph type="subTitle" idx="1"/>
          </p:nvPr>
        </p:nvSpPr>
        <p:spPr>
          <a:xfrm>
            <a:off x="683568" y="3501008"/>
            <a:ext cx="7776864" cy="1752600"/>
          </a:xfrm>
        </p:spPr>
        <p:txBody>
          <a:bodyPr/>
          <a:lstStyle/>
          <a:p>
            <a:r>
              <a:rPr lang="en-GB" dirty="0" smtClean="0"/>
              <a:t>Do Nhat Quang</a:t>
            </a:r>
            <a:endParaRPr lang="en-GB" dirty="0"/>
          </a:p>
        </p:txBody>
      </p:sp>
    </p:spTree>
    <p:extLst>
      <p:ext uri="{BB962C8B-B14F-4D97-AF65-F5344CB8AC3E}">
        <p14:creationId xmlns:p14="http://schemas.microsoft.com/office/powerpoint/2010/main" val="2631791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Image Compare</a:t>
            </a:r>
            <a:endParaRPr lang="zh-CN" altLang="en-US" dirty="0"/>
          </a:p>
        </p:txBody>
      </p:sp>
      <p:sp>
        <p:nvSpPr>
          <p:cNvPr id="3" name="Content Placeholder 2"/>
          <p:cNvSpPr>
            <a:spLocks noGrp="1"/>
          </p:cNvSpPr>
          <p:nvPr>
            <p:ph idx="1"/>
          </p:nvPr>
        </p:nvSpPr>
        <p:spPr/>
        <p:txBody>
          <a:bodyPr/>
          <a:lstStyle/>
          <a:p>
            <a:r>
              <a:rPr lang="en-US" altLang="zh-CN" dirty="0" smtClean="0"/>
              <a:t>The Comparison two image of similar</a:t>
            </a:r>
          </a:p>
          <a:p>
            <a:endParaRPr lang="en-US" altLang="zh-CN" dirty="0"/>
          </a:p>
          <a:p>
            <a:endParaRPr lang="en-US" altLang="zh-CN" dirty="0" smtClean="0"/>
          </a:p>
          <a:p>
            <a:endParaRPr lang="en-US" altLang="zh-CN" dirty="0"/>
          </a:p>
          <a:p>
            <a:endParaRPr lang="en-US" altLang="zh-CN" dirty="0" smtClean="0"/>
          </a:p>
          <a:p>
            <a:r>
              <a:rPr lang="en-US" altLang="zh-CN" dirty="0" smtClean="0"/>
              <a:t>Comparison result</a:t>
            </a:r>
            <a:endParaRPr lang="zh-CN" altLang="en-US" dirty="0"/>
          </a:p>
          <a:p>
            <a:endParaRPr lang="zh-CN" altLang="en-US" dirty="0"/>
          </a:p>
        </p:txBody>
      </p:sp>
      <p:pic>
        <p:nvPicPr>
          <p:cNvPr id="5" name="Picture 4" descr="D:\compar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5" y="1923233"/>
            <a:ext cx="4824536" cy="1726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653136"/>
            <a:ext cx="5805264" cy="1490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9508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a:t>Image Comparison Semantic Method</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2156520"/>
            <a:ext cx="3744416" cy="2808312"/>
          </a:xfrm>
          <a:prstGeom prst="rect">
            <a:avLst/>
          </a:prstGeom>
          <a:ln w="38100">
            <a:solidFill>
              <a:schemeClr val="bg1">
                <a:lumMod val="60000"/>
                <a:lumOff val="40000"/>
              </a:schemeClr>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132856"/>
            <a:ext cx="3744417" cy="2808312"/>
          </a:xfrm>
          <a:prstGeom prst="rect">
            <a:avLst/>
          </a:prstGeom>
          <a:ln w="38100">
            <a:solidFill>
              <a:schemeClr val="bg1">
                <a:lumMod val="60000"/>
                <a:lumOff val="40000"/>
              </a:schemeClr>
            </a:solidFill>
          </a:ln>
        </p:spPr>
      </p:pic>
      <p:sp>
        <p:nvSpPr>
          <p:cNvPr id="11" name="Rectangle 10"/>
          <p:cNvSpPr/>
          <p:nvPr/>
        </p:nvSpPr>
        <p:spPr>
          <a:xfrm>
            <a:off x="3684141" y="2589171"/>
            <a:ext cx="1919736" cy="1919949"/>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VS</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2047" y="5301208"/>
            <a:ext cx="1463924" cy="960046"/>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3600" b="1" dirty="0" smtClean="0">
                <a:ln w="0"/>
                <a:solidFill>
                  <a:schemeClr val="tx1"/>
                </a:solidFill>
                <a:effectLst>
                  <a:outerShdw blurRad="38100" dist="19050" dir="2700000" algn="tl" rotWithShape="0">
                    <a:schemeClr val="dk1">
                      <a:alpha val="40000"/>
                    </a:schemeClr>
                  </a:outerShdw>
                </a:effectLst>
              </a:rPr>
              <a:t>80%</a:t>
            </a:r>
            <a:endParaRPr lang="en-GB" sz="3600" b="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52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a:t>Image Comparison Semantic Method</a:t>
            </a:r>
            <a:endParaRPr lang="zh-CN" altLang="en-US" dirty="0"/>
          </a:p>
        </p:txBody>
      </p:sp>
      <p:pic>
        <p:nvPicPr>
          <p:cNvPr id="3" name="Picture 2"/>
          <p:cNvPicPr>
            <a:picLocks noChangeAspect="1"/>
          </p:cNvPicPr>
          <p:nvPr/>
        </p:nvPicPr>
        <p:blipFill>
          <a:blip r:embed="rId2"/>
          <a:stretch>
            <a:fillRect/>
          </a:stretch>
        </p:blipFill>
        <p:spPr>
          <a:xfrm>
            <a:off x="938870" y="1484784"/>
            <a:ext cx="7266260" cy="2520280"/>
          </a:xfrm>
          <a:prstGeom prst="rect">
            <a:avLst/>
          </a:prstGeom>
          <a:ln w="38100">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870" y="4440298"/>
            <a:ext cx="2987200" cy="1797014"/>
          </a:xfrm>
          <a:prstGeom prst="rect">
            <a:avLst/>
          </a:prstGeom>
          <a:ln w="38100">
            <a:solidFill>
              <a:schemeClr val="tx1"/>
            </a:solidFill>
          </a:ln>
        </p:spPr>
      </p:pic>
      <p:sp>
        <p:nvSpPr>
          <p:cNvPr id="4" name="Rectangle 3"/>
          <p:cNvSpPr/>
          <p:nvPr/>
        </p:nvSpPr>
        <p:spPr>
          <a:xfrm>
            <a:off x="3851920" y="2060848"/>
            <a:ext cx="4032448" cy="187220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Right Arrow 7"/>
          <p:cNvSpPr/>
          <p:nvPr/>
        </p:nvSpPr>
        <p:spPr>
          <a:xfrm rot="5400000">
            <a:off x="5893214" y="4113198"/>
            <a:ext cx="683623" cy="6842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4029374" y="4725144"/>
            <a:ext cx="4719090" cy="1368152"/>
            <a:chOff x="4029374" y="4725144"/>
            <a:chExt cx="4719090" cy="1368152"/>
          </a:xfrm>
        </p:grpSpPr>
        <p:sp>
          <p:nvSpPr>
            <p:cNvPr id="5" name="Rectangle 4"/>
            <p:cNvSpPr/>
            <p:nvPr/>
          </p:nvSpPr>
          <p:spPr>
            <a:xfrm>
              <a:off x="4499992" y="4892967"/>
              <a:ext cx="3816424" cy="120032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just"/>
              <a:r>
                <a:rPr lang="zh-CN" altLang="en-US" dirty="0" smtClean="0"/>
                <a:t>"战斗机", "军事武器", "3d战斗机", "模型", "战斗机模型", "飞豹", "三维模型", "sukhoi", "精美", "枭龙", "战机", "双垂尾", "红鹰", "隐身", "样机", "精绝“</a:t>
              </a:r>
              <a:endParaRPr lang="zh-CN" altLang="en-US" dirty="0"/>
            </a:p>
          </p:txBody>
        </p:sp>
        <p:sp>
          <p:nvSpPr>
            <p:cNvPr id="9" name="Rectangle 8"/>
            <p:cNvSpPr/>
            <p:nvPr/>
          </p:nvSpPr>
          <p:spPr>
            <a:xfrm>
              <a:off x="4029374" y="4725144"/>
              <a:ext cx="474810" cy="1323439"/>
            </a:xfrm>
            <a:prstGeom prst="rect">
              <a:avLst/>
            </a:prstGeom>
            <a:noFill/>
          </p:spPr>
          <p:txBody>
            <a:bodyPr wrap="none" lIns="91440" tIns="45720" rIns="91440" bIns="45720">
              <a:spAutoFit/>
            </a:bodyPr>
            <a:lstStyle/>
            <a:p>
              <a:pPr algn="ctr"/>
              <a:r>
                <a:rPr lang="en-US" altLang="zh-CN" sz="8000" b="1" cap="none" spc="0" dirty="0" smtClean="0">
                  <a:ln w="0"/>
                  <a:solidFill>
                    <a:schemeClr val="accent1"/>
                  </a:solidFill>
                  <a:effectLst>
                    <a:outerShdw blurRad="38100" dist="25400" dir="5400000" algn="ctr" rotWithShape="0">
                      <a:srgbClr val="6E747A">
                        <a:alpha val="43000"/>
                      </a:srgbClr>
                    </a:outerShdw>
                  </a:effectLst>
                </a:rPr>
                <a:t>{</a:t>
              </a:r>
              <a:endParaRPr lang="en-US" altLang="zh-CN" sz="8000" b="1"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p:cNvSpPr/>
            <p:nvPr/>
          </p:nvSpPr>
          <p:spPr>
            <a:xfrm>
              <a:off x="8273654" y="4725144"/>
              <a:ext cx="474810" cy="1323439"/>
            </a:xfrm>
            <a:prstGeom prst="rect">
              <a:avLst/>
            </a:prstGeom>
            <a:noFill/>
          </p:spPr>
          <p:txBody>
            <a:bodyPr wrap="none" lIns="91440" tIns="45720" rIns="91440" bIns="45720">
              <a:spAutoFit/>
            </a:bodyPr>
            <a:lstStyle/>
            <a:p>
              <a:pPr algn="ctr"/>
              <a:r>
                <a:rPr lang="en-US" altLang="zh-CN" sz="8000" b="1" cap="none" spc="0" dirty="0" smtClean="0">
                  <a:ln w="0"/>
                  <a:solidFill>
                    <a:schemeClr val="accent1"/>
                  </a:solidFill>
                  <a:effectLst>
                    <a:outerShdw blurRad="38100" dist="25400" dir="5400000" algn="ctr" rotWithShape="0">
                      <a:srgbClr val="6E747A">
                        <a:alpha val="43000"/>
                      </a:srgbClr>
                    </a:outerShdw>
                  </a:effectLst>
                </a:rPr>
                <a:t>}</a:t>
              </a:r>
              <a:endParaRPr lang="en-US" altLang="zh-CN" sz="8000" b="1" cap="none" spc="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98127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smtClean="0"/>
              <a:t>Image Recognition Semantic Method</a:t>
            </a:r>
            <a:endParaRPr lang="zh-CN" alt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268761"/>
            <a:ext cx="2813061" cy="4860284"/>
          </a:xfrm>
        </p:spPr>
      </p:pic>
      <p:sp>
        <p:nvSpPr>
          <p:cNvPr id="5" name="Rectangle 4"/>
          <p:cNvSpPr/>
          <p:nvPr/>
        </p:nvSpPr>
        <p:spPr>
          <a:xfrm>
            <a:off x="4355976" y="1268760"/>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12"/>
          <p:cNvSpPr txBox="1">
            <a:spLocks/>
          </p:cNvSpPr>
          <p:nvPr/>
        </p:nvSpPr>
        <p:spPr>
          <a:xfrm>
            <a:off x="4355977" y="1427101"/>
            <a:ext cx="3960295" cy="6397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2000" b="1" dirty="0" smtClean="0"/>
              <a:t>Image Comparison Auto Semantic of System Structure</a:t>
            </a:r>
            <a:endParaRPr lang="en-GB" sz="2000" b="1" dirty="0"/>
          </a:p>
        </p:txBody>
      </p:sp>
      <p:sp>
        <p:nvSpPr>
          <p:cNvPr id="7" name="TextBox 6"/>
          <p:cNvSpPr txBox="1"/>
          <p:nvPr/>
        </p:nvSpPr>
        <p:spPr>
          <a:xfrm>
            <a:off x="4489504" y="2168860"/>
            <a:ext cx="3624840" cy="2862322"/>
          </a:xfrm>
          <a:prstGeom prst="rect">
            <a:avLst/>
          </a:prstGeom>
          <a:noFill/>
        </p:spPr>
        <p:txBody>
          <a:bodyPr wrap="square" rtlCol="0">
            <a:spAutoFit/>
          </a:bodyPr>
          <a:lstStyle/>
          <a:p>
            <a:pPr marL="342900" indent="-342900">
              <a:buFontTx/>
              <a:buChar char="-"/>
            </a:pPr>
            <a:r>
              <a:rPr lang="en-GB" sz="2000" dirty="0" smtClean="0"/>
              <a:t>Input 3D Model (WebGL, X3D, …)</a:t>
            </a:r>
          </a:p>
          <a:p>
            <a:pPr marL="342900" indent="-342900">
              <a:buFontTx/>
              <a:buChar char="-"/>
            </a:pPr>
            <a:endParaRPr lang="en-GB" sz="2000" dirty="0" smtClean="0"/>
          </a:p>
          <a:p>
            <a:pPr marL="342900" indent="-342900">
              <a:buFontTx/>
              <a:buChar char="-"/>
            </a:pPr>
            <a:r>
              <a:rPr lang="en-GB" sz="2000" dirty="0" smtClean="0"/>
              <a:t>Auto convert 3d Model to normal images</a:t>
            </a:r>
          </a:p>
          <a:p>
            <a:pPr marL="342900" indent="-342900">
              <a:buFontTx/>
              <a:buChar char="-"/>
            </a:pPr>
            <a:endParaRPr lang="en-GB" sz="2000" dirty="0" smtClean="0"/>
          </a:p>
          <a:p>
            <a:pPr marL="342900" indent="-342900">
              <a:buFontTx/>
              <a:buChar char="-"/>
            </a:pPr>
            <a:r>
              <a:rPr lang="en-GB" sz="2000" dirty="0" smtClean="0"/>
              <a:t>Analyse Images and Compare with another in DB</a:t>
            </a:r>
          </a:p>
          <a:p>
            <a:pPr marL="342900" indent="-342900">
              <a:buFontTx/>
              <a:buChar char="-"/>
            </a:pPr>
            <a:endParaRPr lang="en-GB" sz="2000" dirty="0"/>
          </a:p>
        </p:txBody>
      </p:sp>
    </p:spTree>
    <p:extLst>
      <p:ext uri="{BB962C8B-B14F-4D97-AF65-F5344CB8AC3E}">
        <p14:creationId xmlns:p14="http://schemas.microsoft.com/office/powerpoint/2010/main" val="92488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8261" y="1376772"/>
            <a:ext cx="3945168" cy="486028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ectangle 12"/>
          <p:cNvSpPr/>
          <p:nvPr/>
        </p:nvSpPr>
        <p:spPr>
          <a:xfrm>
            <a:off x="4726504" y="1376772"/>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itle 10"/>
          <p:cNvSpPr>
            <a:spLocks noGrp="1"/>
          </p:cNvSpPr>
          <p:nvPr>
            <p:ph type="title"/>
          </p:nvPr>
        </p:nvSpPr>
        <p:spPr/>
        <p:txBody>
          <a:bodyPr>
            <a:normAutofit/>
          </a:bodyPr>
          <a:lstStyle/>
          <a:p>
            <a:r>
              <a:rPr lang="en-GB" dirty="0" smtClean="0"/>
              <a:t>Result</a:t>
            </a:r>
            <a:endParaRPr lang="en-GB" dirty="0"/>
          </a:p>
        </p:txBody>
      </p:sp>
      <p:sp>
        <p:nvSpPr>
          <p:cNvPr id="3" name="Text Placeholder 2"/>
          <p:cNvSpPr>
            <a:spLocks noGrp="1"/>
          </p:cNvSpPr>
          <p:nvPr>
            <p:ph type="body" idx="4294967295"/>
          </p:nvPr>
        </p:nvSpPr>
        <p:spPr>
          <a:xfrm>
            <a:off x="0" y="1535113"/>
            <a:ext cx="3944938" cy="639762"/>
          </a:xfrm>
        </p:spPr>
        <p:txBody>
          <a:bodyPr/>
          <a:lstStyle/>
          <a:p>
            <a:pPr marL="0" indent="0" algn="ctr">
              <a:buNone/>
            </a:pPr>
            <a:r>
              <a:rPr lang="en-GB" sz="2000" b="1" dirty="0" smtClean="0"/>
              <a:t>3D Model Semantic result</a:t>
            </a:r>
            <a:endParaRPr lang="en-GB" sz="2000" b="1" dirty="0"/>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4158399897"/>
              </p:ext>
            </p:extLst>
          </p:nvPr>
        </p:nvGraphicFramePr>
        <p:xfrm>
          <a:off x="611560" y="2166938"/>
          <a:ext cx="3672408" cy="3235960"/>
        </p:xfrm>
        <a:graphic>
          <a:graphicData uri="http://schemas.openxmlformats.org/drawingml/2006/table">
            <a:tbl>
              <a:tblPr firstRow="1" bandRow="1">
                <a:tableStyleId>{8EC20E35-A176-4012-BC5E-935CFFF8708E}</a:tableStyleId>
              </a:tblPr>
              <a:tblGrid>
                <a:gridCol w="1512169"/>
                <a:gridCol w="1440160"/>
                <a:gridCol w="720079"/>
              </a:tblGrid>
              <a:tr h="370840">
                <a:tc>
                  <a:txBody>
                    <a:bodyPr/>
                    <a:lstStyle/>
                    <a:p>
                      <a:pPr algn="ctr"/>
                      <a:r>
                        <a:rPr lang="en-GB" dirty="0" smtClean="0">
                          <a:solidFill>
                            <a:schemeClr val="tx1"/>
                          </a:solidFill>
                        </a:rPr>
                        <a:t>Get Semantic</a:t>
                      </a:r>
                      <a:r>
                        <a:rPr lang="en-GB" baseline="0" dirty="0" smtClean="0">
                          <a:solidFill>
                            <a:schemeClr val="tx1"/>
                          </a:solidFill>
                        </a:rPr>
                        <a:t> Time</a:t>
                      </a:r>
                      <a:endParaRPr lang="en-GB" dirty="0">
                        <a:solidFill>
                          <a:schemeClr val="tx1"/>
                        </a:solidFill>
                      </a:endParaRPr>
                    </a:p>
                  </a:txBody>
                  <a:tcPr anchor="ctr">
                    <a:solidFill>
                      <a:srgbClr val="F58D01"/>
                    </a:solidFill>
                  </a:tcPr>
                </a:tc>
                <a:tc>
                  <a:txBody>
                    <a:bodyPr/>
                    <a:lstStyle/>
                    <a:p>
                      <a:pPr algn="ctr"/>
                      <a:r>
                        <a:rPr lang="en-GB" dirty="0" smtClean="0">
                          <a:solidFill>
                            <a:schemeClr val="tx1"/>
                          </a:solidFill>
                        </a:rPr>
                        <a:t>Semantic</a:t>
                      </a:r>
                      <a:r>
                        <a:rPr lang="en-GB" baseline="0" dirty="0" smtClean="0">
                          <a:solidFill>
                            <a:schemeClr val="tx1"/>
                          </a:solidFill>
                        </a:rPr>
                        <a:t> </a:t>
                      </a:r>
                      <a:r>
                        <a:rPr lang="en-GB" baseline="0" dirty="0" err="1" smtClean="0">
                          <a:solidFill>
                            <a:schemeClr val="tx1"/>
                          </a:solidFill>
                        </a:rPr>
                        <a:t>Amout</a:t>
                      </a:r>
                      <a:endParaRPr lang="en-GB" dirty="0">
                        <a:solidFill>
                          <a:schemeClr val="tx1"/>
                        </a:solidFill>
                      </a:endParaRPr>
                    </a:p>
                  </a:txBody>
                  <a:tcPr anchor="ctr">
                    <a:solidFill>
                      <a:srgbClr val="F58D01"/>
                    </a:solidFill>
                  </a:tcPr>
                </a:tc>
                <a:tc>
                  <a:txBody>
                    <a:bodyPr/>
                    <a:lstStyle/>
                    <a:p>
                      <a:pPr algn="ctr"/>
                      <a:r>
                        <a:rPr lang="en-GB" dirty="0" smtClean="0">
                          <a:solidFill>
                            <a:schemeClr val="tx1"/>
                          </a:solidFill>
                        </a:rPr>
                        <a:t>Unit</a:t>
                      </a:r>
                      <a:endParaRPr lang="en-GB" dirty="0">
                        <a:solidFill>
                          <a:schemeClr val="tx1"/>
                        </a:solidFill>
                      </a:endParaRPr>
                    </a:p>
                  </a:txBody>
                  <a:tcPr anchor="ctr">
                    <a:solidFill>
                      <a:srgbClr val="F58D01"/>
                    </a:solid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901</a:t>
                      </a:r>
                    </a:p>
                  </a:txBody>
                  <a:tcPr marL="9525" marR="9525" marT="9525" marB="0" anchor="ctr">
                    <a:noFill/>
                  </a:tcPr>
                </a:tc>
                <a:tc>
                  <a:txBody>
                    <a:bodyPr/>
                    <a:lstStyle/>
                    <a:p>
                      <a:pPr marL="0" algn="ctr" defTabSz="914400" rtl="0" eaLnBrk="1" fontAlgn="b" latinLnBrk="0" hangingPunct="1"/>
                      <a:r>
                        <a:rPr lang="en-US" altLang="zh-CN" sz="1800" kern="1200" dirty="0">
                          <a:solidFill>
                            <a:schemeClr val="tx1"/>
                          </a:solidFill>
                          <a:latin typeface="+mn-lt"/>
                          <a:ea typeface="+mn-ea"/>
                          <a:cs typeface="+mn-cs"/>
                        </a:rPr>
                        <a:t>10</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849</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9</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1430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8</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1480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9</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2230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11</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1790</a:t>
                      </a:r>
                    </a:p>
                  </a:txBody>
                  <a:tcPr marL="9525" marR="9525" marT="9525" marB="0" anchor="ctr">
                    <a:noFill/>
                  </a:tcPr>
                </a:tc>
                <a:tc>
                  <a:txBody>
                    <a:bodyPr/>
                    <a:lstStyle/>
                    <a:p>
                      <a:pPr marL="0" algn="ctr" defTabSz="914400" rtl="0" eaLnBrk="1" fontAlgn="b" latinLnBrk="0" hangingPunct="1"/>
                      <a:r>
                        <a:rPr lang="en-US" altLang="zh-CN" sz="1800" kern="1200" dirty="0">
                          <a:solidFill>
                            <a:schemeClr val="tx1"/>
                          </a:solidFill>
                          <a:latin typeface="+mn-lt"/>
                          <a:ea typeface="+mn-ea"/>
                          <a:cs typeface="+mn-cs"/>
                        </a:rPr>
                        <a:t>10</a:t>
                      </a:r>
                    </a:p>
                  </a:txBody>
                  <a:tcPr marL="9525" marR="9525" marT="9525" marB="0" anchor="ctr">
                    <a:noFill/>
                  </a:tcPr>
                </a:tc>
                <a:tc>
                  <a:txBody>
                    <a:bodyPr/>
                    <a:lstStyle/>
                    <a:p>
                      <a:pPr marL="0" algn="ctr" defTabSz="914400" rtl="0" eaLnBrk="1" fontAlgn="b" latinLnBrk="0" hangingPunct="1"/>
                      <a:r>
                        <a:rPr lang="en-US" sz="1800" kern="1200" dirty="0" err="1" smtClean="0">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b="1" kern="1200" dirty="0" smtClean="0">
                          <a:solidFill>
                            <a:schemeClr val="tx1"/>
                          </a:solidFill>
                          <a:latin typeface="+mn-lt"/>
                          <a:ea typeface="+mn-ea"/>
                          <a:cs typeface="+mn-cs"/>
                        </a:rPr>
                        <a:t>8.68</a:t>
                      </a:r>
                      <a:endParaRPr lang="en-US" altLang="zh-CN" sz="1800" b="1" kern="1200" dirty="0">
                        <a:solidFill>
                          <a:schemeClr val="tx1"/>
                        </a:solidFill>
                        <a:latin typeface="+mn-lt"/>
                        <a:ea typeface="+mn-ea"/>
                        <a:cs typeface="+mn-cs"/>
                      </a:endParaRPr>
                    </a:p>
                  </a:txBody>
                  <a:tcPr marL="9525" marR="9525" marT="9525" marB="0" anchor="ctr">
                    <a:solidFill>
                      <a:srgbClr val="C00000"/>
                    </a:solidFill>
                  </a:tcPr>
                </a:tc>
                <a:tc>
                  <a:txBody>
                    <a:bodyPr/>
                    <a:lstStyle/>
                    <a:p>
                      <a:pPr marL="0" algn="ctr" defTabSz="914400" rtl="0" eaLnBrk="1" fontAlgn="b" latinLnBrk="0" hangingPunct="1"/>
                      <a:r>
                        <a:rPr lang="en-US" altLang="zh-CN" sz="1800" b="1" kern="1200" dirty="0" smtClean="0">
                          <a:solidFill>
                            <a:schemeClr val="tx1"/>
                          </a:solidFill>
                          <a:latin typeface="+mn-lt"/>
                          <a:ea typeface="+mn-ea"/>
                          <a:cs typeface="+mn-cs"/>
                        </a:rPr>
                        <a:t>57</a:t>
                      </a:r>
                      <a:endParaRPr lang="en-US" altLang="zh-CN" sz="1800" b="1" kern="1200" dirty="0">
                        <a:solidFill>
                          <a:schemeClr val="tx1"/>
                        </a:solidFill>
                        <a:latin typeface="+mn-lt"/>
                        <a:ea typeface="+mn-ea"/>
                        <a:cs typeface="+mn-cs"/>
                      </a:endParaRPr>
                    </a:p>
                  </a:txBody>
                  <a:tcPr marL="9525" marR="9525" marT="9525" marB="0" anchor="ctr">
                    <a:solidFill>
                      <a:srgbClr val="C00000"/>
                    </a:solidFill>
                  </a:tcPr>
                </a:tc>
                <a:tc>
                  <a:txBody>
                    <a:bodyPr/>
                    <a:lstStyle/>
                    <a:p>
                      <a:pPr marL="0" algn="ctr" defTabSz="914400" rtl="0" eaLnBrk="1" fontAlgn="b" latinLnBrk="0" hangingPunct="1"/>
                      <a:r>
                        <a:rPr lang="en-US" sz="1800" b="1" kern="1200" dirty="0" smtClean="0">
                          <a:solidFill>
                            <a:schemeClr val="tx1"/>
                          </a:solidFill>
                          <a:latin typeface="+mn-lt"/>
                          <a:ea typeface="+mn-ea"/>
                          <a:cs typeface="+mn-cs"/>
                        </a:rPr>
                        <a:t>s</a:t>
                      </a:r>
                      <a:endParaRPr lang="en-US" sz="1800" b="1" kern="1200" dirty="0">
                        <a:solidFill>
                          <a:schemeClr val="tx1"/>
                        </a:solidFill>
                        <a:latin typeface="+mn-lt"/>
                        <a:ea typeface="+mn-ea"/>
                        <a:cs typeface="+mn-cs"/>
                      </a:endParaRPr>
                    </a:p>
                  </a:txBody>
                  <a:tcPr marL="9525" marR="9525" marT="9525" marB="0" anchor="ctr">
                    <a:solidFill>
                      <a:srgbClr val="C00000"/>
                    </a:solidFill>
                  </a:tcPr>
                </a:tc>
              </a:tr>
            </a:tbl>
          </a:graphicData>
        </a:graphic>
      </p:graphicFrame>
      <p:sp>
        <p:nvSpPr>
          <p:cNvPr id="9" name="Text Placeholder 12"/>
          <p:cNvSpPr>
            <a:spLocks noGrp="1"/>
          </p:cNvSpPr>
          <p:nvPr>
            <p:ph type="body" sz="quarter" idx="4294967295"/>
          </p:nvPr>
        </p:nvSpPr>
        <p:spPr>
          <a:xfrm>
            <a:off x="5183188" y="1535113"/>
            <a:ext cx="3960812" cy="639762"/>
          </a:xfrm>
        </p:spPr>
        <p:txBody>
          <a:bodyPr>
            <a:normAutofit/>
          </a:bodyPr>
          <a:lstStyle/>
          <a:p>
            <a:pPr marL="0" indent="0" algn="r">
              <a:buNone/>
            </a:pPr>
            <a:r>
              <a:rPr lang="en-GB" sz="2000" b="1" dirty="0" smtClean="0"/>
              <a:t>Explanation</a:t>
            </a:r>
            <a:endParaRPr lang="en-GB" sz="2000" b="1" dirty="0"/>
          </a:p>
        </p:txBody>
      </p:sp>
      <p:sp>
        <p:nvSpPr>
          <p:cNvPr id="16" name="TextBox 15"/>
          <p:cNvSpPr txBox="1"/>
          <p:nvPr/>
        </p:nvSpPr>
        <p:spPr>
          <a:xfrm>
            <a:off x="4860032" y="2276872"/>
            <a:ext cx="3624840" cy="3170099"/>
          </a:xfrm>
          <a:prstGeom prst="rect">
            <a:avLst/>
          </a:prstGeom>
          <a:noFill/>
        </p:spPr>
        <p:txBody>
          <a:bodyPr wrap="square" rtlCol="0">
            <a:spAutoFit/>
          </a:bodyPr>
          <a:lstStyle/>
          <a:p>
            <a:pPr marL="342900" indent="-342900">
              <a:buFontTx/>
              <a:buChar char="-"/>
            </a:pPr>
            <a:r>
              <a:rPr lang="en-GB" sz="2000" dirty="0" smtClean="0"/>
              <a:t>About 1~2 second response for per semantic image times</a:t>
            </a:r>
          </a:p>
          <a:p>
            <a:pPr marL="342900" indent="-342900">
              <a:buFontTx/>
              <a:buChar char="-"/>
            </a:pPr>
            <a:endParaRPr lang="en-GB" sz="2000" dirty="0" smtClean="0"/>
          </a:p>
          <a:p>
            <a:pPr marL="342900" indent="-342900">
              <a:buFontTx/>
              <a:buChar char="-"/>
            </a:pPr>
            <a:r>
              <a:rPr lang="en-GB" sz="2000" dirty="0" smtClean="0"/>
              <a:t>The Semantic amount is about 10 for per times</a:t>
            </a:r>
          </a:p>
          <a:p>
            <a:pPr marL="342900" indent="-342900">
              <a:buFontTx/>
              <a:buChar char="-"/>
            </a:pPr>
            <a:endParaRPr lang="en-GB" sz="2000" dirty="0"/>
          </a:p>
          <a:p>
            <a:pPr marL="342900" indent="-342900">
              <a:buFontTx/>
              <a:buChar char="-"/>
            </a:pPr>
            <a:r>
              <a:rPr lang="en-GB" sz="2000" dirty="0" smtClean="0"/>
              <a:t>In that case, the system provide 57 semantics in about 8.6 second</a:t>
            </a:r>
          </a:p>
          <a:p>
            <a:pPr marL="342900" indent="-342900">
              <a:buFontTx/>
              <a:buChar char="-"/>
            </a:pPr>
            <a:endParaRPr lang="en-GB" sz="2000" dirty="0"/>
          </a:p>
        </p:txBody>
      </p:sp>
    </p:spTree>
    <p:extLst>
      <p:ext uri="{BB962C8B-B14F-4D97-AF65-F5344CB8AC3E}">
        <p14:creationId xmlns:p14="http://schemas.microsoft.com/office/powerpoint/2010/main" val="63781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9549" y="1412776"/>
            <a:ext cx="7934899" cy="4428236"/>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normAutofit/>
          </a:bodyPr>
          <a:lstStyle/>
          <a:p>
            <a:r>
              <a:rPr lang="en-GB" dirty="0" smtClean="0"/>
              <a:t>Result</a:t>
            </a:r>
            <a:endParaRPr lang="en-GB" dirty="0"/>
          </a:p>
        </p:txBody>
      </p:sp>
      <p:graphicFrame>
        <p:nvGraphicFramePr>
          <p:cNvPr id="15" name="Chart 14"/>
          <p:cNvGraphicFramePr>
            <a:graphicFrameLocks/>
          </p:cNvGraphicFramePr>
          <p:nvPr>
            <p:extLst>
              <p:ext uri="{D42A27DB-BD31-4B8C-83A1-F6EECF244321}">
                <p14:modId xmlns:p14="http://schemas.microsoft.com/office/powerpoint/2010/main" val="2300165146"/>
              </p:ext>
            </p:extLst>
          </p:nvPr>
        </p:nvGraphicFramePr>
        <p:xfrm>
          <a:off x="1115616" y="1484784"/>
          <a:ext cx="7253561"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p:cNvSpPr txBox="1"/>
          <p:nvPr/>
        </p:nvSpPr>
        <p:spPr>
          <a:xfrm>
            <a:off x="2555776" y="5839480"/>
            <a:ext cx="4171021" cy="369332"/>
          </a:xfrm>
          <a:prstGeom prst="rect">
            <a:avLst/>
          </a:prstGeom>
          <a:noFill/>
        </p:spPr>
        <p:txBody>
          <a:bodyPr wrap="square" rtlCol="0">
            <a:spAutoFit/>
          </a:bodyPr>
          <a:lstStyle/>
          <a:p>
            <a:pPr algn="ctr"/>
            <a:r>
              <a:rPr lang="en-US" dirty="0" smtClean="0"/>
              <a:t> Auto image semantic annotation result</a:t>
            </a:r>
            <a:endParaRPr lang="en-US" sz="1800" dirty="0"/>
          </a:p>
        </p:txBody>
      </p:sp>
    </p:spTree>
    <p:extLst>
      <p:ext uri="{BB962C8B-B14F-4D97-AF65-F5344CB8AC3E}">
        <p14:creationId xmlns:p14="http://schemas.microsoft.com/office/powerpoint/2010/main" val="515267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9549" y="1412776"/>
            <a:ext cx="7934899" cy="4428236"/>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normAutofit/>
          </a:bodyPr>
          <a:lstStyle/>
          <a:p>
            <a:r>
              <a:rPr lang="en-GB" dirty="0" smtClean="0"/>
              <a:t>Result</a:t>
            </a:r>
            <a:endParaRPr lang="en-GB" dirty="0"/>
          </a:p>
        </p:txBody>
      </p:sp>
      <p:sp>
        <p:nvSpPr>
          <p:cNvPr id="19" name="TextBox 18"/>
          <p:cNvSpPr txBox="1"/>
          <p:nvPr/>
        </p:nvSpPr>
        <p:spPr>
          <a:xfrm>
            <a:off x="2555776" y="5839480"/>
            <a:ext cx="4171021" cy="369332"/>
          </a:xfrm>
          <a:prstGeom prst="rect">
            <a:avLst/>
          </a:prstGeom>
          <a:noFill/>
        </p:spPr>
        <p:txBody>
          <a:bodyPr wrap="square" rtlCol="0">
            <a:spAutoFit/>
          </a:bodyPr>
          <a:lstStyle/>
          <a:p>
            <a:pPr algn="ctr"/>
            <a:r>
              <a:rPr lang="en-US" altLang="zh-CN" dirty="0" smtClean="0"/>
              <a:t>Getting </a:t>
            </a:r>
            <a:r>
              <a:rPr lang="en-US" dirty="0" smtClean="0"/>
              <a:t>Semantic </a:t>
            </a:r>
            <a:r>
              <a:rPr lang="en-US" dirty="0"/>
              <a:t>annotation </a:t>
            </a:r>
            <a:r>
              <a:rPr lang="en-US" dirty="0" smtClean="0"/>
              <a:t>of efficiency</a:t>
            </a:r>
            <a:endParaRPr lang="en-US" sz="1800" dirty="0"/>
          </a:p>
        </p:txBody>
      </p:sp>
      <p:graphicFrame>
        <p:nvGraphicFramePr>
          <p:cNvPr id="6" name="Chart 5"/>
          <p:cNvGraphicFramePr>
            <a:graphicFrameLocks/>
          </p:cNvGraphicFramePr>
          <p:nvPr>
            <p:extLst>
              <p:ext uri="{D42A27DB-BD31-4B8C-83A1-F6EECF244321}">
                <p14:modId xmlns:p14="http://schemas.microsoft.com/office/powerpoint/2010/main" val="700226829"/>
              </p:ext>
            </p:extLst>
          </p:nvPr>
        </p:nvGraphicFramePr>
        <p:xfrm>
          <a:off x="914400" y="1484784"/>
          <a:ext cx="7543800"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955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Solution - </a:t>
            </a:r>
            <a:r>
              <a:rPr lang="en-US" altLang="zh-CN" dirty="0" smtClean="0"/>
              <a:t>Extension</a:t>
            </a:r>
            <a:endParaRPr lang="zh-CN" altLang="en-US" dirty="0"/>
          </a:p>
        </p:txBody>
      </p:sp>
      <p:sp>
        <p:nvSpPr>
          <p:cNvPr id="3" name="Content Placeholder 2"/>
          <p:cNvSpPr>
            <a:spLocks noGrp="1"/>
          </p:cNvSpPr>
          <p:nvPr>
            <p:ph idx="1"/>
          </p:nvPr>
        </p:nvSpPr>
        <p:spPr/>
        <p:txBody>
          <a:bodyPr/>
          <a:lstStyle/>
          <a:p>
            <a:r>
              <a:rPr lang="en-US" altLang="zh-CN" dirty="0" smtClean="0"/>
              <a:t>But sometime the 3D Model resources are not </a:t>
            </a:r>
            <a:r>
              <a:rPr lang="en-US" altLang="zh-CN" dirty="0" smtClean="0"/>
              <a:t>enough for our working</a:t>
            </a:r>
            <a:endParaRPr lang="en-US" altLang="zh-CN" dirty="0" smtClean="0"/>
          </a:p>
          <a:p>
            <a:r>
              <a:rPr lang="en-US" altLang="zh-CN" dirty="0" smtClean="0"/>
              <a:t>Need semantic annotation some other resource but only 3D Model</a:t>
            </a:r>
          </a:p>
          <a:p>
            <a:r>
              <a:rPr lang="en-US" altLang="zh-CN" dirty="0" smtClean="0"/>
              <a:t>Example Video, Mobile Photos, …</a:t>
            </a:r>
            <a:endParaRPr lang="en-US" altLang="zh-CN" dirty="0"/>
          </a:p>
          <a:p>
            <a:endParaRPr lang="en-US" altLang="zh-CN" dirty="0"/>
          </a:p>
          <a:p>
            <a:pPr marL="0" indent="0">
              <a:buNone/>
            </a:pPr>
            <a:r>
              <a:rPr lang="en-US" altLang="zh-CN" b="1" dirty="0" smtClean="0">
                <a:solidFill>
                  <a:srgbClr val="F58D01"/>
                </a:solidFill>
              </a:rPr>
              <a:t>We need some powerful of </a:t>
            </a:r>
            <a:r>
              <a:rPr lang="en-US" altLang="zh-CN" b="1" dirty="0" smtClean="0">
                <a:solidFill>
                  <a:srgbClr val="F58D01"/>
                </a:solidFill>
              </a:rPr>
              <a:t>Auto Semantic API to resolve</a:t>
            </a:r>
            <a:endParaRPr lang="zh-CN" altLang="en-US" b="1" dirty="0">
              <a:solidFill>
                <a:srgbClr val="F58D01"/>
              </a:solidFill>
            </a:endParaRPr>
          </a:p>
        </p:txBody>
      </p:sp>
    </p:spTree>
    <p:extLst>
      <p:ext uri="{BB962C8B-B14F-4D97-AF65-F5344CB8AC3E}">
        <p14:creationId xmlns:p14="http://schemas.microsoft.com/office/powerpoint/2010/main" val="314726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Auto Semantic API</a:t>
            </a:r>
            <a:endParaRPr lang="en-GB" dirty="0"/>
          </a:p>
        </p:txBody>
      </p:sp>
      <p:sp>
        <p:nvSpPr>
          <p:cNvPr id="17" name="Right Arrow 16"/>
          <p:cNvSpPr/>
          <p:nvPr/>
        </p:nvSpPr>
        <p:spPr>
          <a:xfrm>
            <a:off x="2398900" y="3545274"/>
            <a:ext cx="746085"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a:off x="6034760" y="3536798"/>
            <a:ext cx="803097"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603888" y="1546291"/>
            <a:ext cx="1296000" cy="1296144"/>
            <a:chOff x="251664" y="2950924"/>
            <a:chExt cx="1296000" cy="1296144"/>
          </a:xfrm>
        </p:grpSpPr>
        <p:sp>
          <p:nvSpPr>
            <p:cNvPr id="19" name="Rectangle 18"/>
            <p:cNvSpPr/>
            <p:nvPr/>
          </p:nvSpPr>
          <p:spPr>
            <a:xfrm>
              <a:off x="251664" y="2950924"/>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Freeform 10"/>
            <p:cNvSpPr>
              <a:spLocks noEditPoints="1"/>
            </p:cNvSpPr>
            <p:nvPr/>
          </p:nvSpPr>
          <p:spPr bwMode="auto">
            <a:xfrm>
              <a:off x="468183" y="3312654"/>
              <a:ext cx="862962" cy="572685"/>
            </a:xfrm>
            <a:custGeom>
              <a:avLst/>
              <a:gdLst>
                <a:gd name="T0" fmla="*/ 4205 w 11628"/>
                <a:gd name="T1" fmla="*/ 663 h 7719"/>
                <a:gd name="T2" fmla="*/ 3542 w 11628"/>
                <a:gd name="T3" fmla="*/ 0 h 7719"/>
                <a:gd name="T4" fmla="*/ 1270 w 11628"/>
                <a:gd name="T5" fmla="*/ 0 h 7719"/>
                <a:gd name="T6" fmla="*/ 607 w 11628"/>
                <a:gd name="T7" fmla="*/ 663 h 7719"/>
                <a:gd name="T8" fmla="*/ 0 w 11628"/>
                <a:gd name="T9" fmla="*/ 663 h 7719"/>
                <a:gd name="T10" fmla="*/ 0 w 11628"/>
                <a:gd name="T11" fmla="*/ 7719 h 7719"/>
                <a:gd name="T12" fmla="*/ 11628 w 11628"/>
                <a:gd name="T13" fmla="*/ 7719 h 7719"/>
                <a:gd name="T14" fmla="*/ 11628 w 11628"/>
                <a:gd name="T15" fmla="*/ 663 h 7719"/>
                <a:gd name="T16" fmla="*/ 4205 w 11628"/>
                <a:gd name="T17" fmla="*/ 663 h 7719"/>
                <a:gd name="T18" fmla="*/ 3542 w 11628"/>
                <a:gd name="T19" fmla="*/ 2751 h 7719"/>
                <a:gd name="T20" fmla="*/ 1270 w 11628"/>
                <a:gd name="T21" fmla="*/ 2751 h 7719"/>
                <a:gd name="T22" fmla="*/ 1270 w 11628"/>
                <a:gd name="T23" fmla="*/ 1764 h 7719"/>
                <a:gd name="T24" fmla="*/ 3542 w 11628"/>
                <a:gd name="T25" fmla="*/ 1764 h 7719"/>
                <a:gd name="T26" fmla="*/ 3542 w 11628"/>
                <a:gd name="T27" fmla="*/ 2751 h 7719"/>
                <a:gd name="T28" fmla="*/ 7535 w 11628"/>
                <a:gd name="T29" fmla="*/ 6901 h 7719"/>
                <a:gd name="T30" fmla="*/ 4850 w 11628"/>
                <a:gd name="T31" fmla="*/ 4216 h 7719"/>
                <a:gd name="T32" fmla="*/ 7535 w 11628"/>
                <a:gd name="T33" fmla="*/ 1593 h 7719"/>
                <a:gd name="T34" fmla="*/ 10221 w 11628"/>
                <a:gd name="T35" fmla="*/ 4216 h 7719"/>
                <a:gd name="T36" fmla="*/ 7535 w 11628"/>
                <a:gd name="T37" fmla="*/ 6901 h 7719"/>
                <a:gd name="T38" fmla="*/ 7535 w 11628"/>
                <a:gd name="T39" fmla="*/ 2462 h 7719"/>
                <a:gd name="T40" fmla="*/ 5781 w 11628"/>
                <a:gd name="T41" fmla="*/ 4216 h 7719"/>
                <a:gd name="T42" fmla="*/ 7535 w 11628"/>
                <a:gd name="T43" fmla="*/ 5970 h 7719"/>
                <a:gd name="T44" fmla="*/ 9289 w 11628"/>
                <a:gd name="T45" fmla="*/ 4216 h 7719"/>
                <a:gd name="T46" fmla="*/ 7535 w 11628"/>
                <a:gd name="T47" fmla="*/ 2462 h 7719"/>
                <a:gd name="T48" fmla="*/ 7535 w 11628"/>
                <a:gd name="T49" fmla="*/ 5134 h 7719"/>
                <a:gd name="T50" fmla="*/ 6618 w 11628"/>
                <a:gd name="T51" fmla="*/ 4216 h 7719"/>
                <a:gd name="T52" fmla="*/ 7535 w 11628"/>
                <a:gd name="T53" fmla="*/ 3298 h 7719"/>
                <a:gd name="T54" fmla="*/ 8453 w 11628"/>
                <a:gd name="T55" fmla="*/ 4216 h 7719"/>
                <a:gd name="T56" fmla="*/ 7535 w 11628"/>
                <a:gd name="T57" fmla="*/ 5134 h 7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28" h="7719">
                  <a:moveTo>
                    <a:pt x="4205" y="663"/>
                  </a:moveTo>
                  <a:cubicBezTo>
                    <a:pt x="3839" y="663"/>
                    <a:pt x="3542" y="366"/>
                    <a:pt x="3542" y="0"/>
                  </a:cubicBezTo>
                  <a:lnTo>
                    <a:pt x="1270" y="0"/>
                  </a:lnTo>
                  <a:cubicBezTo>
                    <a:pt x="1270" y="366"/>
                    <a:pt x="973" y="663"/>
                    <a:pt x="607" y="663"/>
                  </a:cubicBezTo>
                  <a:lnTo>
                    <a:pt x="0" y="663"/>
                  </a:lnTo>
                  <a:lnTo>
                    <a:pt x="0" y="7719"/>
                  </a:lnTo>
                  <a:lnTo>
                    <a:pt x="11628" y="7719"/>
                  </a:lnTo>
                  <a:lnTo>
                    <a:pt x="11628" y="663"/>
                  </a:lnTo>
                  <a:lnTo>
                    <a:pt x="4205" y="663"/>
                  </a:lnTo>
                  <a:close/>
                  <a:moveTo>
                    <a:pt x="3542" y="2751"/>
                  </a:moveTo>
                  <a:lnTo>
                    <a:pt x="1270" y="2751"/>
                  </a:lnTo>
                  <a:lnTo>
                    <a:pt x="1270" y="1764"/>
                  </a:lnTo>
                  <a:lnTo>
                    <a:pt x="3542" y="1764"/>
                  </a:lnTo>
                  <a:lnTo>
                    <a:pt x="3542" y="2751"/>
                  </a:lnTo>
                  <a:close/>
                  <a:moveTo>
                    <a:pt x="7535" y="6901"/>
                  </a:moveTo>
                  <a:cubicBezTo>
                    <a:pt x="6055" y="6901"/>
                    <a:pt x="4850" y="5697"/>
                    <a:pt x="4850" y="4216"/>
                  </a:cubicBezTo>
                  <a:cubicBezTo>
                    <a:pt x="4850" y="2735"/>
                    <a:pt x="6055" y="1593"/>
                    <a:pt x="7535" y="1593"/>
                  </a:cubicBezTo>
                  <a:cubicBezTo>
                    <a:pt x="9016" y="1593"/>
                    <a:pt x="10221" y="2735"/>
                    <a:pt x="10221" y="4216"/>
                  </a:cubicBezTo>
                  <a:cubicBezTo>
                    <a:pt x="10221" y="5697"/>
                    <a:pt x="9016" y="6901"/>
                    <a:pt x="7535" y="6901"/>
                  </a:cubicBezTo>
                  <a:close/>
                  <a:moveTo>
                    <a:pt x="7535" y="2462"/>
                  </a:moveTo>
                  <a:cubicBezTo>
                    <a:pt x="6568" y="2462"/>
                    <a:pt x="5781" y="3249"/>
                    <a:pt x="5781" y="4216"/>
                  </a:cubicBezTo>
                  <a:cubicBezTo>
                    <a:pt x="5781" y="5183"/>
                    <a:pt x="6568" y="5970"/>
                    <a:pt x="7535" y="5970"/>
                  </a:cubicBezTo>
                  <a:cubicBezTo>
                    <a:pt x="8503" y="5970"/>
                    <a:pt x="9289" y="5183"/>
                    <a:pt x="9289" y="4216"/>
                  </a:cubicBezTo>
                  <a:cubicBezTo>
                    <a:pt x="9289" y="3249"/>
                    <a:pt x="8503" y="2462"/>
                    <a:pt x="7535" y="2462"/>
                  </a:cubicBezTo>
                  <a:close/>
                  <a:moveTo>
                    <a:pt x="7535" y="5134"/>
                  </a:moveTo>
                  <a:cubicBezTo>
                    <a:pt x="7029" y="5134"/>
                    <a:pt x="6618" y="4722"/>
                    <a:pt x="6618" y="4216"/>
                  </a:cubicBezTo>
                  <a:cubicBezTo>
                    <a:pt x="6618" y="3710"/>
                    <a:pt x="7029" y="3298"/>
                    <a:pt x="7535" y="3298"/>
                  </a:cubicBezTo>
                  <a:cubicBezTo>
                    <a:pt x="8042" y="3298"/>
                    <a:pt x="8453" y="3710"/>
                    <a:pt x="8453" y="4216"/>
                  </a:cubicBezTo>
                  <a:cubicBezTo>
                    <a:pt x="8453" y="4722"/>
                    <a:pt x="8042" y="5134"/>
                    <a:pt x="7535" y="513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8" name="Group 7"/>
          <p:cNvGrpSpPr/>
          <p:nvPr/>
        </p:nvGrpSpPr>
        <p:grpSpPr>
          <a:xfrm>
            <a:off x="3636398" y="2194363"/>
            <a:ext cx="1878439" cy="2609233"/>
            <a:chOff x="4572000" y="1268760"/>
            <a:chExt cx="1296000" cy="1800200"/>
          </a:xfrm>
        </p:grpSpPr>
        <p:sp>
          <p:nvSpPr>
            <p:cNvPr id="26" name="Rectangle 25"/>
            <p:cNvSpPr/>
            <p:nvPr/>
          </p:nvSpPr>
          <p:spPr>
            <a:xfrm>
              <a:off x="4572000" y="1772816"/>
              <a:ext cx="1296000" cy="129614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8000" b="1" dirty="0" smtClean="0">
                  <a:ln w="0"/>
                  <a:solidFill>
                    <a:schemeClr val="tx1"/>
                  </a:solidFill>
                  <a:effectLst>
                    <a:outerShdw blurRad="38100" dist="19050" dir="2700000" algn="tl" rotWithShape="0">
                      <a:schemeClr val="dk1">
                        <a:alpha val="40000"/>
                      </a:schemeClr>
                    </a:outerShdw>
                  </a:effectLst>
                </a:rPr>
                <a:t>API</a:t>
              </a:r>
              <a:endParaRPr lang="en-GB" sz="8000" b="1" dirty="0">
                <a:ln w="0"/>
                <a:solidFill>
                  <a:schemeClr val="tx1"/>
                </a:solidFill>
                <a:effectLst>
                  <a:outerShdw blurRad="38100" dist="19050" dir="2700000" algn="tl" rotWithShape="0">
                    <a:schemeClr val="dk1">
                      <a:alpha val="40000"/>
                    </a:schemeClr>
                  </a:outerShdw>
                </a:effectLst>
              </a:endParaRPr>
            </a:p>
          </p:txBody>
        </p:sp>
        <p:sp>
          <p:nvSpPr>
            <p:cNvPr id="28" name="TextBox 27"/>
            <p:cNvSpPr txBox="1"/>
            <p:nvPr/>
          </p:nvSpPr>
          <p:spPr>
            <a:xfrm>
              <a:off x="4736514" y="1268760"/>
              <a:ext cx="1001121" cy="254815"/>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altLang="zh-CN" b="1" dirty="0" smtClean="0">
                  <a:ln w="0"/>
                  <a:solidFill>
                    <a:schemeClr val="tx1"/>
                  </a:solidFill>
                  <a:effectLst>
                    <a:outerShdw blurRad="38100" dist="19050" dir="2700000" algn="tl" rotWithShape="0">
                      <a:schemeClr val="dk1">
                        <a:alpha val="40000"/>
                      </a:schemeClr>
                    </a:outerShdw>
                  </a:effectLst>
                </a:rPr>
                <a:t>Semantic API</a:t>
              </a:r>
              <a:endParaRPr lang="zh-CN" altLang="en-US" b="1" dirty="0">
                <a:ln w="0"/>
                <a:solidFill>
                  <a:schemeClr val="tx1"/>
                </a:solidFill>
                <a:effectLst>
                  <a:outerShdw blurRad="38100" dist="19050" dir="2700000" algn="tl" rotWithShape="0">
                    <a:schemeClr val="dk1">
                      <a:alpha val="40000"/>
                    </a:schemeClr>
                  </a:outerShdw>
                </a:effectLst>
              </a:endParaRPr>
            </a:p>
          </p:txBody>
        </p:sp>
      </p:grpSp>
      <p:sp>
        <p:nvSpPr>
          <p:cNvPr id="27" name="Rectangle 26"/>
          <p:cNvSpPr/>
          <p:nvPr/>
        </p:nvSpPr>
        <p:spPr>
          <a:xfrm>
            <a:off x="611488" y="3152196"/>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3D</a:t>
            </a:r>
            <a:endParaRPr lang="en-GB" sz="6000" b="1" dirty="0">
              <a:ln w="0"/>
              <a:solidFill>
                <a:schemeClr val="tx1"/>
              </a:solidFill>
              <a:effectLst>
                <a:outerShdw blurRad="38100" dist="19050" dir="2700000" algn="tl" rotWithShape="0">
                  <a:schemeClr val="dk1">
                    <a:alpha val="40000"/>
                  </a:schemeClr>
                </a:outerShdw>
              </a:effectLst>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848" y="4797296"/>
            <a:ext cx="1296000" cy="1296000"/>
          </a:xfrm>
          <a:prstGeom prst="rect">
            <a:avLst/>
          </a:prstGeom>
        </p:spPr>
      </p:pic>
      <p:grpSp>
        <p:nvGrpSpPr>
          <p:cNvPr id="11" name="Group 10"/>
          <p:cNvGrpSpPr/>
          <p:nvPr/>
        </p:nvGrpSpPr>
        <p:grpSpPr>
          <a:xfrm>
            <a:off x="7166809" y="1484784"/>
            <a:ext cx="1579278" cy="4464496"/>
            <a:chOff x="7166809" y="1484784"/>
            <a:chExt cx="1579278" cy="4464496"/>
          </a:xfrm>
        </p:grpSpPr>
        <p:grpSp>
          <p:nvGrpSpPr>
            <p:cNvPr id="31" name="Group 30"/>
            <p:cNvGrpSpPr/>
            <p:nvPr/>
          </p:nvGrpSpPr>
          <p:grpSpPr>
            <a:xfrm>
              <a:off x="7308448" y="4104382"/>
              <a:ext cx="1296000" cy="1844898"/>
              <a:chOff x="6948264" y="2924728"/>
              <a:chExt cx="1296000" cy="1844898"/>
            </a:xfrm>
          </p:grpSpPr>
          <p:grpSp>
            <p:nvGrpSpPr>
              <p:cNvPr id="4" name="Group 3"/>
              <p:cNvGrpSpPr/>
              <p:nvPr/>
            </p:nvGrpSpPr>
            <p:grpSpPr>
              <a:xfrm>
                <a:off x="6948264" y="2924728"/>
                <a:ext cx="1296000" cy="1296144"/>
                <a:chOff x="323528" y="2132856"/>
                <a:chExt cx="1296000" cy="1296144"/>
              </a:xfrm>
            </p:grpSpPr>
            <p:sp>
              <p:nvSpPr>
                <p:cNvPr id="10" name="Rectangle 9"/>
                <p:cNvSpPr/>
                <p:nvPr/>
              </p:nvSpPr>
              <p:spPr>
                <a:xfrm>
                  <a:off x="323528" y="2132856"/>
                  <a:ext cx="1296000" cy="1296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Freeform 18"/>
                <p:cNvSpPr>
                  <a:spLocks noEditPoints="1"/>
                </p:cNvSpPr>
                <p:nvPr/>
              </p:nvSpPr>
              <p:spPr bwMode="auto">
                <a:xfrm>
                  <a:off x="589831" y="2312417"/>
                  <a:ext cx="763395" cy="937023"/>
                </a:xfrm>
                <a:custGeom>
                  <a:avLst/>
                  <a:gdLst>
                    <a:gd name="T0" fmla="*/ 7089 w 9464"/>
                    <a:gd name="T1" fmla="*/ 9040 h 11628"/>
                    <a:gd name="T2" fmla="*/ 2347 w 9464"/>
                    <a:gd name="T3" fmla="*/ 9040 h 11628"/>
                    <a:gd name="T4" fmla="*/ 2347 w 9464"/>
                    <a:gd name="T5" fmla="*/ 8194 h 11628"/>
                    <a:gd name="T6" fmla="*/ 7089 w 9464"/>
                    <a:gd name="T7" fmla="*/ 8194 h 11628"/>
                    <a:gd name="T8" fmla="*/ 7089 w 9464"/>
                    <a:gd name="T9" fmla="*/ 9040 h 11628"/>
                    <a:gd name="T10" fmla="*/ 7088 w 9464"/>
                    <a:gd name="T11" fmla="*/ 7476 h 11628"/>
                    <a:gd name="T12" fmla="*/ 2347 w 9464"/>
                    <a:gd name="T13" fmla="*/ 7476 h 11628"/>
                    <a:gd name="T14" fmla="*/ 2347 w 9464"/>
                    <a:gd name="T15" fmla="*/ 6630 h 11628"/>
                    <a:gd name="T16" fmla="*/ 7088 w 9464"/>
                    <a:gd name="T17" fmla="*/ 6630 h 11628"/>
                    <a:gd name="T18" fmla="*/ 7088 w 9464"/>
                    <a:gd name="T19" fmla="*/ 7476 h 11628"/>
                    <a:gd name="T20" fmla="*/ 7088 w 9464"/>
                    <a:gd name="T21" fmla="*/ 5915 h 11628"/>
                    <a:gd name="T22" fmla="*/ 2347 w 9464"/>
                    <a:gd name="T23" fmla="*/ 5915 h 11628"/>
                    <a:gd name="T24" fmla="*/ 2347 w 9464"/>
                    <a:gd name="T25" fmla="*/ 5068 h 11628"/>
                    <a:gd name="T26" fmla="*/ 7088 w 9464"/>
                    <a:gd name="T27" fmla="*/ 5068 h 11628"/>
                    <a:gd name="T28" fmla="*/ 7088 w 9464"/>
                    <a:gd name="T29" fmla="*/ 5915 h 11628"/>
                    <a:gd name="T30" fmla="*/ 5912 w 9464"/>
                    <a:gd name="T31" fmla="*/ 1129 h 11628"/>
                    <a:gd name="T32" fmla="*/ 5912 w 9464"/>
                    <a:gd name="T33" fmla="*/ 3549 h 11628"/>
                    <a:gd name="T34" fmla="*/ 8335 w 9464"/>
                    <a:gd name="T35" fmla="*/ 3549 h 11628"/>
                    <a:gd name="T36" fmla="*/ 8335 w 9464"/>
                    <a:gd name="T37" fmla="*/ 10499 h 11628"/>
                    <a:gd name="T38" fmla="*/ 1128 w 9464"/>
                    <a:gd name="T39" fmla="*/ 10499 h 11628"/>
                    <a:gd name="T40" fmla="*/ 1128 w 9464"/>
                    <a:gd name="T41" fmla="*/ 1129 h 11628"/>
                    <a:gd name="T42" fmla="*/ 5912 w 9464"/>
                    <a:gd name="T43" fmla="*/ 1129 h 11628"/>
                    <a:gd name="T44" fmla="*/ 6618 w 9464"/>
                    <a:gd name="T45" fmla="*/ 0 h 11628"/>
                    <a:gd name="T46" fmla="*/ 0 w 9464"/>
                    <a:gd name="T47" fmla="*/ 0 h 11628"/>
                    <a:gd name="T48" fmla="*/ 0 w 9464"/>
                    <a:gd name="T49" fmla="*/ 11628 h 11628"/>
                    <a:gd name="T50" fmla="*/ 9464 w 9464"/>
                    <a:gd name="T51" fmla="*/ 11628 h 11628"/>
                    <a:gd name="T52" fmla="*/ 9464 w 9464"/>
                    <a:gd name="T53" fmla="*/ 2844 h 11628"/>
                    <a:gd name="T54" fmla="*/ 6618 w 9464"/>
                    <a:gd name="T55" fmla="*/ 0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4" h="11628">
                      <a:moveTo>
                        <a:pt x="7089" y="9040"/>
                      </a:moveTo>
                      <a:lnTo>
                        <a:pt x="2347" y="9040"/>
                      </a:lnTo>
                      <a:lnTo>
                        <a:pt x="2347" y="8194"/>
                      </a:lnTo>
                      <a:lnTo>
                        <a:pt x="7089" y="8194"/>
                      </a:lnTo>
                      <a:lnTo>
                        <a:pt x="7089" y="9040"/>
                      </a:lnTo>
                      <a:close/>
                      <a:moveTo>
                        <a:pt x="7088" y="7476"/>
                      </a:moveTo>
                      <a:lnTo>
                        <a:pt x="2347" y="7476"/>
                      </a:lnTo>
                      <a:lnTo>
                        <a:pt x="2347" y="6630"/>
                      </a:lnTo>
                      <a:lnTo>
                        <a:pt x="7088" y="6630"/>
                      </a:lnTo>
                      <a:lnTo>
                        <a:pt x="7088" y="7476"/>
                      </a:lnTo>
                      <a:close/>
                      <a:moveTo>
                        <a:pt x="7088" y="5915"/>
                      </a:moveTo>
                      <a:lnTo>
                        <a:pt x="2347" y="5915"/>
                      </a:lnTo>
                      <a:lnTo>
                        <a:pt x="2347" y="5068"/>
                      </a:lnTo>
                      <a:lnTo>
                        <a:pt x="7088" y="5068"/>
                      </a:lnTo>
                      <a:lnTo>
                        <a:pt x="7088" y="5915"/>
                      </a:lnTo>
                      <a:close/>
                      <a:moveTo>
                        <a:pt x="5912" y="1129"/>
                      </a:moveTo>
                      <a:lnTo>
                        <a:pt x="5912" y="3549"/>
                      </a:lnTo>
                      <a:lnTo>
                        <a:pt x="8335" y="3549"/>
                      </a:lnTo>
                      <a:lnTo>
                        <a:pt x="8335" y="10499"/>
                      </a:lnTo>
                      <a:lnTo>
                        <a:pt x="1128" y="10499"/>
                      </a:lnTo>
                      <a:lnTo>
                        <a:pt x="1128" y="1129"/>
                      </a:lnTo>
                      <a:lnTo>
                        <a:pt x="5912" y="1129"/>
                      </a:lnTo>
                      <a:moveTo>
                        <a:pt x="6618" y="0"/>
                      </a:moveTo>
                      <a:lnTo>
                        <a:pt x="0" y="0"/>
                      </a:lnTo>
                      <a:lnTo>
                        <a:pt x="0" y="11628"/>
                      </a:lnTo>
                      <a:lnTo>
                        <a:pt x="9464" y="11628"/>
                      </a:lnTo>
                      <a:lnTo>
                        <a:pt x="9464" y="2844"/>
                      </a:lnTo>
                      <a:lnTo>
                        <a:pt x="661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TextBox 29"/>
              <p:cNvSpPr txBox="1"/>
              <p:nvPr/>
            </p:nvSpPr>
            <p:spPr>
              <a:xfrm>
                <a:off x="7064708" y="4400294"/>
                <a:ext cx="106311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ltLang="zh-CN" dirty="0" smtClean="0"/>
                  <a:t>Semantic</a:t>
                </a:r>
                <a:endParaRPr lang="zh-CN" altLang="en-US" dirty="0"/>
              </a:p>
            </p:txBody>
          </p:sp>
        </p:grpSp>
        <p:grpSp>
          <p:nvGrpSpPr>
            <p:cNvPr id="40" name="Group 39"/>
            <p:cNvGrpSpPr/>
            <p:nvPr/>
          </p:nvGrpSpPr>
          <p:grpSpPr>
            <a:xfrm>
              <a:off x="7166809" y="1484784"/>
              <a:ext cx="1579278" cy="1827688"/>
              <a:chOff x="2126105" y="2924728"/>
              <a:chExt cx="1579278" cy="1827688"/>
            </a:xfrm>
          </p:grpSpPr>
          <p:grpSp>
            <p:nvGrpSpPr>
              <p:cNvPr id="41" name="Group 40"/>
              <p:cNvGrpSpPr/>
              <p:nvPr/>
            </p:nvGrpSpPr>
            <p:grpSpPr>
              <a:xfrm>
                <a:off x="2267744" y="2924728"/>
                <a:ext cx="1296000" cy="1296144"/>
                <a:chOff x="2373336" y="3356775"/>
                <a:chExt cx="1296000" cy="1296144"/>
              </a:xfrm>
            </p:grpSpPr>
            <p:sp>
              <p:nvSpPr>
                <p:cNvPr id="43" name="Rectangle 42"/>
                <p:cNvSpPr/>
                <p:nvPr/>
              </p:nvSpPr>
              <p:spPr>
                <a:xfrm>
                  <a:off x="2373336" y="3356775"/>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Freeform 9"/>
                <p:cNvSpPr>
                  <a:spLocks noEditPoints="1"/>
                </p:cNvSpPr>
                <p:nvPr/>
              </p:nvSpPr>
              <p:spPr bwMode="auto">
                <a:xfrm>
                  <a:off x="2620085" y="3633375"/>
                  <a:ext cx="802502" cy="742945"/>
                </a:xfrm>
                <a:custGeom>
                  <a:avLst/>
                  <a:gdLst>
                    <a:gd name="T0" fmla="*/ 7269 w 11628"/>
                    <a:gd name="T1" fmla="*/ 6062 h 10777"/>
                    <a:gd name="T2" fmla="*/ 8269 w 11628"/>
                    <a:gd name="T3" fmla="*/ 5063 h 10777"/>
                    <a:gd name="T4" fmla="*/ 9268 w 11628"/>
                    <a:gd name="T5" fmla="*/ 6062 h 10777"/>
                    <a:gd name="T6" fmla="*/ 8269 w 11628"/>
                    <a:gd name="T7" fmla="*/ 7062 h 10777"/>
                    <a:gd name="T8" fmla="*/ 7269 w 11628"/>
                    <a:gd name="T9" fmla="*/ 6062 h 10777"/>
                    <a:gd name="T10" fmla="*/ 11628 w 11628"/>
                    <a:gd name="T11" fmla="*/ 3684 h 10777"/>
                    <a:gd name="T12" fmla="*/ 11628 w 11628"/>
                    <a:gd name="T13" fmla="*/ 10777 h 10777"/>
                    <a:gd name="T14" fmla="*/ 4856 w 11628"/>
                    <a:gd name="T15" fmla="*/ 10777 h 10777"/>
                    <a:gd name="T16" fmla="*/ 4856 w 11628"/>
                    <a:gd name="T17" fmla="*/ 9762 h 10777"/>
                    <a:gd name="T18" fmla="*/ 4085 w 11628"/>
                    <a:gd name="T19" fmla="*/ 9952 h 10777"/>
                    <a:gd name="T20" fmla="*/ 2389 w 11628"/>
                    <a:gd name="T21" fmla="*/ 3065 h 10777"/>
                    <a:gd name="T22" fmla="*/ 7022 w 11628"/>
                    <a:gd name="T23" fmla="*/ 1924 h 10777"/>
                    <a:gd name="T24" fmla="*/ 6312 w 11628"/>
                    <a:gd name="T25" fmla="*/ 2099 h 10777"/>
                    <a:gd name="T26" fmla="*/ 5764 w 11628"/>
                    <a:gd name="T27" fmla="*/ 962 h 10777"/>
                    <a:gd name="T28" fmla="*/ 963 w 11628"/>
                    <a:gd name="T29" fmla="*/ 3275 h 10777"/>
                    <a:gd name="T30" fmla="*/ 3023 w 11628"/>
                    <a:gd name="T31" fmla="*/ 7552 h 10777"/>
                    <a:gd name="T32" fmla="*/ 3444 w 11628"/>
                    <a:gd name="T33" fmla="*/ 7349 h 10777"/>
                    <a:gd name="T34" fmla="*/ 3841 w 11628"/>
                    <a:gd name="T35" fmla="*/ 8961 h 10777"/>
                    <a:gd name="T36" fmla="*/ 3078 w 11628"/>
                    <a:gd name="T37" fmla="*/ 9329 h 10777"/>
                    <a:gd name="T38" fmla="*/ 0 w 11628"/>
                    <a:gd name="T39" fmla="*/ 2939 h 10777"/>
                    <a:gd name="T40" fmla="*/ 6101 w 11628"/>
                    <a:gd name="T41" fmla="*/ 0 h 10777"/>
                    <a:gd name="T42" fmla="*/ 7027 w 11628"/>
                    <a:gd name="T43" fmla="*/ 1922 h 10777"/>
                    <a:gd name="T44" fmla="*/ 8964 w 11628"/>
                    <a:gd name="T45" fmla="*/ 1445 h 10777"/>
                    <a:gd name="T46" fmla="*/ 9515 w 11628"/>
                    <a:gd name="T47" fmla="*/ 3684 h 10777"/>
                    <a:gd name="T48" fmla="*/ 11628 w 11628"/>
                    <a:gd name="T49" fmla="*/ 3684 h 10777"/>
                    <a:gd name="T50" fmla="*/ 4856 w 11628"/>
                    <a:gd name="T51" fmla="*/ 3684 h 10777"/>
                    <a:gd name="T52" fmla="*/ 8773 w 11628"/>
                    <a:gd name="T53" fmla="*/ 3684 h 10777"/>
                    <a:gd name="T54" fmla="*/ 8436 w 11628"/>
                    <a:gd name="T55" fmla="*/ 2318 h 10777"/>
                    <a:gd name="T56" fmla="*/ 3261 w 11628"/>
                    <a:gd name="T57" fmla="*/ 3592 h 10777"/>
                    <a:gd name="T58" fmla="*/ 4397 w 11628"/>
                    <a:gd name="T59" fmla="*/ 8202 h 10777"/>
                    <a:gd name="T60" fmla="*/ 4856 w 11628"/>
                    <a:gd name="T61" fmla="*/ 8088 h 10777"/>
                    <a:gd name="T62" fmla="*/ 4856 w 11628"/>
                    <a:gd name="T63" fmla="*/ 3684 h 10777"/>
                    <a:gd name="T64" fmla="*/ 10907 w 11628"/>
                    <a:gd name="T65" fmla="*/ 4405 h 10777"/>
                    <a:gd name="T66" fmla="*/ 5577 w 11628"/>
                    <a:gd name="T67" fmla="*/ 4405 h 10777"/>
                    <a:gd name="T68" fmla="*/ 5577 w 11628"/>
                    <a:gd name="T69" fmla="*/ 9152 h 10777"/>
                    <a:gd name="T70" fmla="*/ 10907 w 11628"/>
                    <a:gd name="T71" fmla="*/ 9152 h 10777"/>
                    <a:gd name="T72" fmla="*/ 10907 w 11628"/>
                    <a:gd name="T73" fmla="*/ 4405 h 10777"/>
                    <a:gd name="T74" fmla="*/ 9093 w 11628"/>
                    <a:gd name="T75" fmla="*/ 7109 h 10777"/>
                    <a:gd name="T76" fmla="*/ 8269 w 11628"/>
                    <a:gd name="T77" fmla="*/ 7395 h 10777"/>
                    <a:gd name="T78" fmla="*/ 7436 w 11628"/>
                    <a:gd name="T79" fmla="*/ 7103 h 10777"/>
                    <a:gd name="T80" fmla="*/ 6544 w 11628"/>
                    <a:gd name="T81" fmla="*/ 8482 h 10777"/>
                    <a:gd name="T82" fmla="*/ 9975 w 11628"/>
                    <a:gd name="T83" fmla="*/ 8482 h 10777"/>
                    <a:gd name="T84" fmla="*/ 9093 w 11628"/>
                    <a:gd name="T85" fmla="*/ 7109 h 10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28" h="10777">
                      <a:moveTo>
                        <a:pt x="7269" y="6062"/>
                      </a:moveTo>
                      <a:cubicBezTo>
                        <a:pt x="7269" y="5510"/>
                        <a:pt x="7717" y="5063"/>
                        <a:pt x="8269" y="5063"/>
                      </a:cubicBezTo>
                      <a:cubicBezTo>
                        <a:pt x="8821" y="5063"/>
                        <a:pt x="9268" y="5510"/>
                        <a:pt x="9268" y="6062"/>
                      </a:cubicBezTo>
                      <a:cubicBezTo>
                        <a:pt x="9268" y="6614"/>
                        <a:pt x="8820" y="7062"/>
                        <a:pt x="8269" y="7062"/>
                      </a:cubicBezTo>
                      <a:cubicBezTo>
                        <a:pt x="7717" y="7062"/>
                        <a:pt x="7269" y="6614"/>
                        <a:pt x="7269" y="6062"/>
                      </a:cubicBezTo>
                      <a:close/>
                      <a:moveTo>
                        <a:pt x="11628" y="3684"/>
                      </a:moveTo>
                      <a:lnTo>
                        <a:pt x="11628" y="10777"/>
                      </a:lnTo>
                      <a:lnTo>
                        <a:pt x="4856" y="10777"/>
                      </a:lnTo>
                      <a:lnTo>
                        <a:pt x="4856" y="9762"/>
                      </a:lnTo>
                      <a:lnTo>
                        <a:pt x="4085" y="9952"/>
                      </a:lnTo>
                      <a:lnTo>
                        <a:pt x="2389" y="3065"/>
                      </a:lnTo>
                      <a:lnTo>
                        <a:pt x="7022" y="1924"/>
                      </a:lnTo>
                      <a:lnTo>
                        <a:pt x="6312" y="2099"/>
                      </a:lnTo>
                      <a:lnTo>
                        <a:pt x="5764" y="962"/>
                      </a:lnTo>
                      <a:lnTo>
                        <a:pt x="963" y="3275"/>
                      </a:lnTo>
                      <a:lnTo>
                        <a:pt x="3023" y="7552"/>
                      </a:lnTo>
                      <a:lnTo>
                        <a:pt x="3444" y="7349"/>
                      </a:lnTo>
                      <a:lnTo>
                        <a:pt x="3841" y="8961"/>
                      </a:lnTo>
                      <a:lnTo>
                        <a:pt x="3078" y="9329"/>
                      </a:lnTo>
                      <a:lnTo>
                        <a:pt x="0" y="2939"/>
                      </a:lnTo>
                      <a:lnTo>
                        <a:pt x="6101" y="0"/>
                      </a:lnTo>
                      <a:lnTo>
                        <a:pt x="7027" y="1922"/>
                      </a:lnTo>
                      <a:lnTo>
                        <a:pt x="8964" y="1445"/>
                      </a:lnTo>
                      <a:lnTo>
                        <a:pt x="9515" y="3684"/>
                      </a:lnTo>
                      <a:lnTo>
                        <a:pt x="11628" y="3684"/>
                      </a:lnTo>
                      <a:close/>
                      <a:moveTo>
                        <a:pt x="4856" y="3684"/>
                      </a:moveTo>
                      <a:lnTo>
                        <a:pt x="8773" y="3684"/>
                      </a:lnTo>
                      <a:lnTo>
                        <a:pt x="8436" y="2318"/>
                      </a:lnTo>
                      <a:lnTo>
                        <a:pt x="3261" y="3592"/>
                      </a:lnTo>
                      <a:lnTo>
                        <a:pt x="4397" y="8202"/>
                      </a:lnTo>
                      <a:lnTo>
                        <a:pt x="4856" y="8088"/>
                      </a:lnTo>
                      <a:lnTo>
                        <a:pt x="4856" y="3684"/>
                      </a:lnTo>
                      <a:close/>
                      <a:moveTo>
                        <a:pt x="10907" y="4405"/>
                      </a:moveTo>
                      <a:lnTo>
                        <a:pt x="5577" y="4405"/>
                      </a:lnTo>
                      <a:lnTo>
                        <a:pt x="5577" y="9152"/>
                      </a:lnTo>
                      <a:lnTo>
                        <a:pt x="10907" y="9152"/>
                      </a:lnTo>
                      <a:lnTo>
                        <a:pt x="10907" y="4405"/>
                      </a:lnTo>
                      <a:close/>
                      <a:moveTo>
                        <a:pt x="9093" y="7109"/>
                      </a:moveTo>
                      <a:cubicBezTo>
                        <a:pt x="8861" y="7293"/>
                        <a:pt x="8572" y="7395"/>
                        <a:pt x="8269" y="7395"/>
                      </a:cubicBezTo>
                      <a:cubicBezTo>
                        <a:pt x="7962" y="7395"/>
                        <a:pt x="7670" y="7290"/>
                        <a:pt x="7436" y="7103"/>
                      </a:cubicBezTo>
                      <a:cubicBezTo>
                        <a:pt x="6820" y="7329"/>
                        <a:pt x="6544" y="8120"/>
                        <a:pt x="6544" y="8482"/>
                      </a:cubicBezTo>
                      <a:lnTo>
                        <a:pt x="9975" y="8482"/>
                      </a:lnTo>
                      <a:cubicBezTo>
                        <a:pt x="9975" y="8123"/>
                        <a:pt x="9698" y="7338"/>
                        <a:pt x="9093" y="710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2" name="TextBox 41"/>
              <p:cNvSpPr txBox="1"/>
              <p:nvPr/>
            </p:nvSpPr>
            <p:spPr>
              <a:xfrm>
                <a:off x="2126105" y="4383084"/>
                <a:ext cx="1579278"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smtClean="0"/>
                  <a:t>Similar Images</a:t>
                </a:r>
                <a:endParaRPr lang="zh-CN" altLang="en-US" dirty="0"/>
              </a:p>
            </p:txBody>
          </p:sp>
        </p:grpSp>
        <p:sp>
          <p:nvSpPr>
            <p:cNvPr id="45" name="Plus 44"/>
            <p:cNvSpPr/>
            <p:nvPr/>
          </p:nvSpPr>
          <p:spPr>
            <a:xfrm>
              <a:off x="7740424" y="3533515"/>
              <a:ext cx="432048" cy="432048"/>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561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sp>
        <p:nvSpPr>
          <p:cNvPr id="10243" name="Rectangle 59"/>
          <p:cNvSpPr>
            <a:spLocks noGrp="1" noChangeArrowheads="1"/>
          </p:cNvSpPr>
          <p:nvPr>
            <p:ph idx="1"/>
          </p:nvPr>
        </p:nvSpPr>
        <p:spPr>
          <a:xfrm>
            <a:off x="146049" y="685799"/>
            <a:ext cx="8407400" cy="5065713"/>
          </a:xfrm>
        </p:spPr>
        <p:txBody>
          <a:bodyPr/>
          <a:lstStyle/>
          <a:p>
            <a:endParaRPr lang="en-US" altLang="zh-CN" dirty="0" smtClean="0"/>
          </a:p>
          <a:p>
            <a:endParaRPr lang="en-US" altLang="en-US" dirty="0" smtClean="0"/>
          </a:p>
        </p:txBody>
      </p:sp>
      <p:pic>
        <p:nvPicPr>
          <p:cNvPr id="5" name="Picture 4" descr="Screen Shot 2014-10-14 at 13.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628800"/>
            <a:ext cx="7200800" cy="4014091"/>
          </a:xfrm>
          <a:prstGeom prst="rect">
            <a:avLst/>
          </a:prstGeom>
          <a:noFill/>
          <a:ln w="19050">
            <a:solidFill>
              <a:schemeClr val="tx1"/>
            </a:solidFill>
          </a:ln>
        </p:spPr>
      </p:pic>
      <p:sp>
        <p:nvSpPr>
          <p:cNvPr id="19" name="TextBox 18"/>
          <p:cNvSpPr txBox="1"/>
          <p:nvPr/>
        </p:nvSpPr>
        <p:spPr>
          <a:xfrm>
            <a:off x="2555776" y="5839480"/>
            <a:ext cx="4171021" cy="369332"/>
          </a:xfrm>
          <a:prstGeom prst="rect">
            <a:avLst/>
          </a:prstGeom>
          <a:noFill/>
        </p:spPr>
        <p:txBody>
          <a:bodyPr wrap="square" rtlCol="0">
            <a:spAutoFit/>
          </a:bodyPr>
          <a:lstStyle/>
          <a:p>
            <a:pPr algn="ctr"/>
            <a:r>
              <a:rPr lang="en-US" dirty="0" smtClean="0"/>
              <a:t>Auto 3d model print screenshot</a:t>
            </a:r>
            <a:endParaRPr lang="en-US" sz="1800" dirty="0"/>
          </a:p>
        </p:txBody>
      </p:sp>
    </p:spTree>
    <p:extLst>
      <p:ext uri="{BB962C8B-B14F-4D97-AF65-F5344CB8AC3E}">
        <p14:creationId xmlns:p14="http://schemas.microsoft.com/office/powerpoint/2010/main" val="31656747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Menu</a:t>
            </a:r>
            <a:endParaRPr lang="en-GB" dirty="0"/>
          </a:p>
        </p:txBody>
      </p:sp>
      <p:grpSp>
        <p:nvGrpSpPr>
          <p:cNvPr id="10" name="Group 9"/>
          <p:cNvGrpSpPr/>
          <p:nvPr/>
        </p:nvGrpSpPr>
        <p:grpSpPr>
          <a:xfrm>
            <a:off x="453475" y="2492896"/>
            <a:ext cx="1337417" cy="1665476"/>
            <a:chOff x="453475" y="2483604"/>
            <a:chExt cx="1337417" cy="1665476"/>
          </a:xfrm>
        </p:grpSpPr>
        <p:sp>
          <p:nvSpPr>
            <p:cNvPr id="3" name="Rectangle 2"/>
            <p:cNvSpPr/>
            <p:nvPr/>
          </p:nvSpPr>
          <p:spPr>
            <a:xfrm>
              <a:off x="481560" y="2852936"/>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769520"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dirty="0" smtClean="0">
                  <a:solidFill>
                    <a:schemeClr val="tx1"/>
                  </a:solidFill>
                </a:rPr>
                <a:t>1</a:t>
              </a:r>
              <a:endParaRPr lang="en-GB" sz="4000" b="1" dirty="0">
                <a:solidFill>
                  <a:schemeClr val="tx1"/>
                </a:solidFill>
              </a:endParaRPr>
            </a:p>
          </p:txBody>
        </p:sp>
        <p:sp>
          <p:nvSpPr>
            <p:cNvPr id="22" name="TextBox 21"/>
            <p:cNvSpPr txBox="1"/>
            <p:nvPr/>
          </p:nvSpPr>
          <p:spPr>
            <a:xfrm>
              <a:off x="453475" y="2483604"/>
              <a:ext cx="1337417" cy="369332"/>
            </a:xfrm>
            <a:prstGeom prst="rect">
              <a:avLst/>
            </a:prstGeom>
            <a:noFill/>
          </p:spPr>
          <p:txBody>
            <a:bodyPr wrap="none" rtlCol="0">
              <a:spAutoFit/>
            </a:bodyPr>
            <a:lstStyle/>
            <a:p>
              <a:pPr algn="ctr"/>
              <a:r>
                <a:rPr lang="en-US" altLang="zh-CN" dirty="0" smtClean="0"/>
                <a:t>Background</a:t>
              </a:r>
              <a:endParaRPr lang="en-GB" dirty="0"/>
            </a:p>
          </p:txBody>
        </p:sp>
      </p:grpSp>
      <p:grpSp>
        <p:nvGrpSpPr>
          <p:cNvPr id="12" name="Group 11"/>
          <p:cNvGrpSpPr/>
          <p:nvPr/>
        </p:nvGrpSpPr>
        <p:grpSpPr>
          <a:xfrm>
            <a:off x="3246668" y="2492896"/>
            <a:ext cx="1296000" cy="1665476"/>
            <a:chOff x="3246668" y="2483604"/>
            <a:chExt cx="1296000" cy="1665476"/>
          </a:xfrm>
        </p:grpSpPr>
        <p:sp>
          <p:nvSpPr>
            <p:cNvPr id="5" name="Rectangle 4"/>
            <p:cNvSpPr/>
            <p:nvPr/>
          </p:nvSpPr>
          <p:spPr>
            <a:xfrm>
              <a:off x="3246668" y="2852936"/>
              <a:ext cx="1296000" cy="129614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Oval 15"/>
            <p:cNvSpPr/>
            <p:nvPr/>
          </p:nvSpPr>
          <p:spPr>
            <a:xfrm>
              <a:off x="353462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3</a:t>
              </a:r>
            </a:p>
          </p:txBody>
        </p:sp>
        <p:sp>
          <p:nvSpPr>
            <p:cNvPr id="23" name="TextBox 22"/>
            <p:cNvSpPr txBox="1"/>
            <p:nvPr/>
          </p:nvSpPr>
          <p:spPr>
            <a:xfrm>
              <a:off x="3372609" y="2483604"/>
              <a:ext cx="971741" cy="369332"/>
            </a:xfrm>
            <a:prstGeom prst="rect">
              <a:avLst/>
            </a:prstGeom>
            <a:noFill/>
          </p:spPr>
          <p:txBody>
            <a:bodyPr wrap="none" rtlCol="0">
              <a:spAutoFit/>
            </a:bodyPr>
            <a:lstStyle/>
            <a:p>
              <a:pPr algn="ctr"/>
              <a:r>
                <a:rPr lang="en-US" altLang="zh-CN" dirty="0" smtClean="0"/>
                <a:t>Solution</a:t>
              </a:r>
              <a:endParaRPr lang="en-GB" dirty="0"/>
            </a:p>
          </p:txBody>
        </p:sp>
      </p:grpSp>
      <p:grpSp>
        <p:nvGrpSpPr>
          <p:cNvPr id="28" name="Group 27"/>
          <p:cNvGrpSpPr/>
          <p:nvPr/>
        </p:nvGrpSpPr>
        <p:grpSpPr>
          <a:xfrm>
            <a:off x="7394328" y="2862228"/>
            <a:ext cx="1296000" cy="1665476"/>
            <a:chOff x="7394328" y="2852936"/>
            <a:chExt cx="1296000" cy="1665476"/>
          </a:xfrm>
        </p:grpSpPr>
        <p:sp>
          <p:nvSpPr>
            <p:cNvPr id="8" name="Rectangle 7"/>
            <p:cNvSpPr/>
            <p:nvPr/>
          </p:nvSpPr>
          <p:spPr>
            <a:xfrm>
              <a:off x="7394328" y="2852936"/>
              <a:ext cx="1296000"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768228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6</a:t>
              </a:r>
            </a:p>
          </p:txBody>
        </p:sp>
        <p:sp>
          <p:nvSpPr>
            <p:cNvPr id="24" name="TextBox 23"/>
            <p:cNvSpPr txBox="1"/>
            <p:nvPr/>
          </p:nvSpPr>
          <p:spPr>
            <a:xfrm>
              <a:off x="7486886" y="4149080"/>
              <a:ext cx="1110882" cy="369332"/>
            </a:xfrm>
            <a:prstGeom prst="rect">
              <a:avLst/>
            </a:prstGeom>
            <a:noFill/>
          </p:spPr>
          <p:txBody>
            <a:bodyPr wrap="none" rtlCol="0">
              <a:spAutoFit/>
            </a:bodyPr>
            <a:lstStyle/>
            <a:p>
              <a:pPr algn="ctr"/>
              <a:r>
                <a:rPr lang="en-GB" dirty="0" smtClean="0"/>
                <a:t>Summary</a:t>
              </a:r>
              <a:endParaRPr lang="en-GB" dirty="0"/>
            </a:p>
          </p:txBody>
        </p:sp>
      </p:grpSp>
      <p:grpSp>
        <p:nvGrpSpPr>
          <p:cNvPr id="11" name="Group 10"/>
          <p:cNvGrpSpPr/>
          <p:nvPr/>
        </p:nvGrpSpPr>
        <p:grpSpPr>
          <a:xfrm>
            <a:off x="1864114" y="2862228"/>
            <a:ext cx="1296000" cy="1665476"/>
            <a:chOff x="1864114" y="2852936"/>
            <a:chExt cx="1296000" cy="1665476"/>
          </a:xfrm>
        </p:grpSpPr>
        <p:sp>
          <p:nvSpPr>
            <p:cNvPr id="4" name="Rectangle 3"/>
            <p:cNvSpPr/>
            <p:nvPr/>
          </p:nvSpPr>
          <p:spPr>
            <a:xfrm>
              <a:off x="1864114" y="2852936"/>
              <a:ext cx="1296000" cy="1296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Oval 14"/>
            <p:cNvSpPr/>
            <p:nvPr/>
          </p:nvSpPr>
          <p:spPr>
            <a:xfrm>
              <a:off x="215112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2</a:t>
              </a:r>
            </a:p>
          </p:txBody>
        </p:sp>
        <p:sp>
          <p:nvSpPr>
            <p:cNvPr id="25" name="TextBox 24"/>
            <p:cNvSpPr txBox="1"/>
            <p:nvPr/>
          </p:nvSpPr>
          <p:spPr>
            <a:xfrm>
              <a:off x="2013179" y="4149080"/>
              <a:ext cx="995978" cy="369332"/>
            </a:xfrm>
            <a:prstGeom prst="rect">
              <a:avLst/>
            </a:prstGeom>
            <a:noFill/>
          </p:spPr>
          <p:txBody>
            <a:bodyPr wrap="none" rtlCol="0">
              <a:spAutoFit/>
            </a:bodyPr>
            <a:lstStyle/>
            <a:p>
              <a:pPr algn="ctr"/>
              <a:r>
                <a:rPr lang="en-US" dirty="0" smtClean="0"/>
                <a:t>Problem</a:t>
              </a:r>
              <a:endParaRPr lang="en-GB" dirty="0"/>
            </a:p>
          </p:txBody>
        </p:sp>
      </p:grpSp>
      <p:grpSp>
        <p:nvGrpSpPr>
          <p:cNvPr id="17" name="Group 16"/>
          <p:cNvGrpSpPr/>
          <p:nvPr/>
        </p:nvGrpSpPr>
        <p:grpSpPr>
          <a:xfrm>
            <a:off x="4629222" y="2862228"/>
            <a:ext cx="1296000" cy="1665476"/>
            <a:chOff x="4629222" y="2852936"/>
            <a:chExt cx="1296000" cy="1665476"/>
          </a:xfrm>
        </p:grpSpPr>
        <p:sp>
          <p:nvSpPr>
            <p:cNvPr id="6" name="Rectangle 5"/>
            <p:cNvSpPr/>
            <p:nvPr/>
          </p:nvSpPr>
          <p:spPr>
            <a:xfrm>
              <a:off x="4629222" y="2852936"/>
              <a:ext cx="1296000" cy="1296144"/>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Oval 18"/>
            <p:cNvSpPr/>
            <p:nvPr/>
          </p:nvSpPr>
          <p:spPr>
            <a:xfrm>
              <a:off x="4917182"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4</a:t>
              </a:r>
            </a:p>
          </p:txBody>
        </p:sp>
        <p:sp>
          <p:nvSpPr>
            <p:cNvPr id="26" name="TextBox 25"/>
            <p:cNvSpPr txBox="1"/>
            <p:nvPr/>
          </p:nvSpPr>
          <p:spPr>
            <a:xfrm>
              <a:off x="4704319" y="4149080"/>
              <a:ext cx="1130631" cy="369332"/>
            </a:xfrm>
            <a:prstGeom prst="rect">
              <a:avLst/>
            </a:prstGeom>
            <a:noFill/>
          </p:spPr>
          <p:txBody>
            <a:bodyPr wrap="none" rtlCol="0">
              <a:spAutoFit/>
            </a:bodyPr>
            <a:lstStyle/>
            <a:p>
              <a:pPr algn="ctr"/>
              <a:r>
                <a:rPr lang="en-GB" dirty="0" smtClean="0"/>
                <a:t>Prototype</a:t>
              </a:r>
              <a:endParaRPr lang="en-GB" dirty="0"/>
            </a:p>
          </p:txBody>
        </p:sp>
      </p:grpSp>
      <p:grpSp>
        <p:nvGrpSpPr>
          <p:cNvPr id="18" name="Group 17"/>
          <p:cNvGrpSpPr/>
          <p:nvPr/>
        </p:nvGrpSpPr>
        <p:grpSpPr>
          <a:xfrm>
            <a:off x="6011776" y="2492896"/>
            <a:ext cx="1296000" cy="1665476"/>
            <a:chOff x="6011776" y="2483604"/>
            <a:chExt cx="1296000" cy="1665476"/>
          </a:xfrm>
        </p:grpSpPr>
        <p:sp>
          <p:nvSpPr>
            <p:cNvPr id="7" name="Rectangle 6"/>
            <p:cNvSpPr/>
            <p:nvPr/>
          </p:nvSpPr>
          <p:spPr>
            <a:xfrm>
              <a:off x="6011776" y="2852936"/>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Oval 19"/>
            <p:cNvSpPr/>
            <p:nvPr/>
          </p:nvSpPr>
          <p:spPr>
            <a:xfrm>
              <a:off x="6299736"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5</a:t>
              </a:r>
            </a:p>
          </p:txBody>
        </p:sp>
        <p:sp>
          <p:nvSpPr>
            <p:cNvPr id="27" name="TextBox 26"/>
            <p:cNvSpPr txBox="1"/>
            <p:nvPr/>
          </p:nvSpPr>
          <p:spPr>
            <a:xfrm>
              <a:off x="6269788" y="2483604"/>
              <a:ext cx="776175" cy="369332"/>
            </a:xfrm>
            <a:prstGeom prst="rect">
              <a:avLst/>
            </a:prstGeom>
            <a:noFill/>
          </p:spPr>
          <p:txBody>
            <a:bodyPr wrap="none" rtlCol="0">
              <a:spAutoFit/>
            </a:bodyPr>
            <a:lstStyle/>
            <a:p>
              <a:pPr algn="ctr"/>
              <a:r>
                <a:rPr lang="en-GB" dirty="0" smtClean="0"/>
                <a:t>Demo</a:t>
              </a:r>
              <a:endParaRPr lang="en-GB" dirty="0"/>
            </a:p>
          </p:txBody>
        </p:sp>
      </p:grpSp>
    </p:spTree>
    <p:extLst>
      <p:ext uri="{BB962C8B-B14F-4D97-AF65-F5344CB8AC3E}">
        <p14:creationId xmlns:p14="http://schemas.microsoft.com/office/powerpoint/2010/main" val="80126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pic>
        <p:nvPicPr>
          <p:cNvPr id="4" name="Picture 3"/>
          <p:cNvPicPr>
            <a:picLocks noChangeAspect="1"/>
          </p:cNvPicPr>
          <p:nvPr/>
        </p:nvPicPr>
        <p:blipFill>
          <a:blip r:embed="rId2"/>
          <a:stretch>
            <a:fillRect/>
          </a:stretch>
        </p:blipFill>
        <p:spPr>
          <a:xfrm>
            <a:off x="1187624" y="1340767"/>
            <a:ext cx="6626415" cy="4392489"/>
          </a:xfrm>
          <a:prstGeom prst="rect">
            <a:avLst/>
          </a:prstGeom>
          <a:noFill/>
          <a:ln w="19050">
            <a:solidFill>
              <a:srgbClr val="F58D01"/>
            </a:solidFill>
          </a:ln>
        </p:spPr>
      </p:pic>
      <p:sp>
        <p:nvSpPr>
          <p:cNvPr id="5" name="TextBox 4"/>
          <p:cNvSpPr txBox="1"/>
          <p:nvPr/>
        </p:nvSpPr>
        <p:spPr>
          <a:xfrm>
            <a:off x="2555776" y="5877272"/>
            <a:ext cx="4171021" cy="369332"/>
          </a:xfrm>
          <a:prstGeom prst="rect">
            <a:avLst/>
          </a:prstGeom>
          <a:noFill/>
        </p:spPr>
        <p:txBody>
          <a:bodyPr wrap="square" rtlCol="0">
            <a:spAutoFit/>
          </a:bodyPr>
          <a:lstStyle/>
          <a:p>
            <a:pPr algn="ctr"/>
            <a:r>
              <a:rPr lang="en-US" dirty="0" smtClean="0"/>
              <a:t>Analyze Images of pixels color</a:t>
            </a:r>
            <a:endParaRPr lang="en-US" sz="1800" dirty="0"/>
          </a:p>
        </p:txBody>
      </p:sp>
    </p:spTree>
    <p:extLst>
      <p:ext uri="{BB962C8B-B14F-4D97-AF65-F5344CB8AC3E}">
        <p14:creationId xmlns:p14="http://schemas.microsoft.com/office/powerpoint/2010/main" val="30893962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pic>
        <p:nvPicPr>
          <p:cNvPr id="5" name="Picture 4"/>
          <p:cNvPicPr>
            <a:picLocks noChangeAspect="1"/>
          </p:cNvPicPr>
          <p:nvPr/>
        </p:nvPicPr>
        <p:blipFill>
          <a:blip r:embed="rId2"/>
          <a:stretch>
            <a:fillRect/>
          </a:stretch>
        </p:blipFill>
        <p:spPr>
          <a:xfrm>
            <a:off x="1763688" y="1412776"/>
            <a:ext cx="5544616" cy="4301760"/>
          </a:xfrm>
          <a:prstGeom prst="rect">
            <a:avLst/>
          </a:prstGeom>
          <a:noFill/>
          <a:ln w="19050">
            <a:solidFill>
              <a:srgbClr val="F58D01"/>
            </a:solidFill>
          </a:ln>
        </p:spPr>
      </p:pic>
      <p:sp>
        <p:nvSpPr>
          <p:cNvPr id="6" name="TextBox 5"/>
          <p:cNvSpPr txBox="1"/>
          <p:nvPr/>
        </p:nvSpPr>
        <p:spPr>
          <a:xfrm>
            <a:off x="2555776" y="5877272"/>
            <a:ext cx="4171021" cy="369332"/>
          </a:xfrm>
          <a:prstGeom prst="rect">
            <a:avLst/>
          </a:prstGeom>
          <a:noFill/>
        </p:spPr>
        <p:txBody>
          <a:bodyPr wrap="square" rtlCol="0">
            <a:spAutoFit/>
          </a:bodyPr>
          <a:lstStyle/>
          <a:p>
            <a:pPr algn="ctr"/>
            <a:r>
              <a:rPr lang="en-US" dirty="0" smtClean="0"/>
              <a:t>Image comparison results</a:t>
            </a:r>
            <a:endParaRPr lang="en-US" sz="1800" dirty="0"/>
          </a:p>
        </p:txBody>
      </p:sp>
    </p:spTree>
    <p:extLst>
      <p:ext uri="{BB962C8B-B14F-4D97-AF65-F5344CB8AC3E}">
        <p14:creationId xmlns:p14="http://schemas.microsoft.com/office/powerpoint/2010/main" val="2384523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Prototype</a:t>
            </a:r>
            <a:endParaRPr lang="zh-CN" altLang="en-US" dirty="0"/>
          </a:p>
        </p:txBody>
      </p:sp>
      <p:sp>
        <p:nvSpPr>
          <p:cNvPr id="10243" name="Rectangle 59"/>
          <p:cNvSpPr>
            <a:spLocks noGrp="1" noChangeArrowheads="1"/>
          </p:cNvSpPr>
          <p:nvPr>
            <p:ph idx="1"/>
          </p:nvPr>
        </p:nvSpPr>
        <p:spPr>
          <a:xfrm>
            <a:off x="215900" y="1066800"/>
            <a:ext cx="8407400" cy="5065713"/>
          </a:xfrm>
        </p:spPr>
        <p:txBody>
          <a:bodyPr/>
          <a:lstStyle/>
          <a:p>
            <a:endParaRPr lang="en-US" altLang="zh-CN" dirty="0" smtClean="0"/>
          </a:p>
          <a:p>
            <a:endParaRPr lang="en-US" altLang="en-US" dirty="0" smtClean="0"/>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68760"/>
            <a:ext cx="4800600" cy="4981201"/>
          </a:xfrm>
          <a:prstGeom prst="rect">
            <a:avLst/>
          </a:prstGeom>
          <a:noFill/>
          <a:ln w="19050">
            <a:solidFill>
              <a:srgbClr val="00B0F0"/>
            </a:solid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cap="flat" cmpd="sng" algn="ctr">
                <a:solidFill>
                  <a:schemeClr val="tx1"/>
                </a:solidFill>
                <a:prstDash val="solid"/>
                <a:miter lim="800000"/>
                <a:headEnd type="none" w="med" len="med"/>
                <a:tailEnd type="none" w="med" len="med"/>
              </a14:hiddenLine>
            </a:ext>
          </a:extLst>
        </p:spPr>
      </p:pic>
      <p:grpSp>
        <p:nvGrpSpPr>
          <p:cNvPr id="4" name="Group 3"/>
          <p:cNvGrpSpPr/>
          <p:nvPr/>
        </p:nvGrpSpPr>
        <p:grpSpPr>
          <a:xfrm>
            <a:off x="5724128" y="1499476"/>
            <a:ext cx="2314459" cy="921412"/>
            <a:chOff x="5150263" y="2031315"/>
            <a:chExt cx="2314459" cy="921412"/>
          </a:xfrm>
        </p:grpSpPr>
        <p:sp>
          <p:nvSpPr>
            <p:cNvPr id="6" name="TextBox 5"/>
            <p:cNvSpPr txBox="1"/>
            <p:nvPr/>
          </p:nvSpPr>
          <p:spPr>
            <a:xfrm>
              <a:off x="5936740" y="2304655"/>
              <a:ext cx="152798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Semantic tags</a:t>
              </a:r>
              <a:endParaRPr lang="en-US" dirty="0"/>
            </a:p>
          </p:txBody>
        </p:sp>
        <p:sp>
          <p:nvSpPr>
            <p:cNvPr id="3" name="Left Arrow 2"/>
            <p:cNvSpPr/>
            <p:nvPr/>
          </p:nvSpPr>
          <p:spPr bwMode="auto">
            <a:xfrm>
              <a:off x="5150263" y="2031315"/>
              <a:ext cx="685800" cy="921412"/>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9" name="Group 8"/>
          <p:cNvGrpSpPr/>
          <p:nvPr/>
        </p:nvGrpSpPr>
        <p:grpSpPr>
          <a:xfrm>
            <a:off x="5724128" y="2651604"/>
            <a:ext cx="2534773" cy="921412"/>
            <a:chOff x="5215160" y="2027867"/>
            <a:chExt cx="2534773" cy="921412"/>
          </a:xfrm>
        </p:grpSpPr>
        <p:sp>
          <p:nvSpPr>
            <p:cNvPr id="10" name="TextBox 9"/>
            <p:cNvSpPr txBox="1"/>
            <p:nvPr/>
          </p:nvSpPr>
          <p:spPr>
            <a:xfrm>
              <a:off x="6005545" y="2306607"/>
              <a:ext cx="174438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zh-CN"/>
              </a:defPPr>
            </a:lstStyle>
            <a:p>
              <a:pPr algn="ctr"/>
              <a:r>
                <a:rPr lang="en-US" dirty="0"/>
                <a:t>User define tags</a:t>
              </a:r>
            </a:p>
          </p:txBody>
        </p:sp>
        <p:sp>
          <p:nvSpPr>
            <p:cNvPr id="11" name="Left Arrow 10"/>
            <p:cNvSpPr/>
            <p:nvPr/>
          </p:nvSpPr>
          <p:spPr bwMode="auto">
            <a:xfrm>
              <a:off x="5215160" y="2027867"/>
              <a:ext cx="685800" cy="921412"/>
            </a:xfrm>
            <a:prstGeom prst="lef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12" name="Group 11"/>
          <p:cNvGrpSpPr/>
          <p:nvPr/>
        </p:nvGrpSpPr>
        <p:grpSpPr>
          <a:xfrm>
            <a:off x="5718266" y="5083172"/>
            <a:ext cx="3263589" cy="921412"/>
            <a:chOff x="4820641" y="2187928"/>
            <a:chExt cx="3263589" cy="921412"/>
          </a:xfrm>
        </p:grpSpPr>
        <p:sp>
          <p:nvSpPr>
            <p:cNvPr id="13" name="TextBox 12"/>
            <p:cNvSpPr txBox="1"/>
            <p:nvPr/>
          </p:nvSpPr>
          <p:spPr>
            <a:xfrm>
              <a:off x="5616888" y="2325469"/>
              <a:ext cx="2467342"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defPPr>
                <a:defRPr lang="zh-CN"/>
              </a:defPPr>
              <a:lvl1pPr>
                <a:defRPr sz="1600"/>
              </a:lvl1pPr>
            </a:lstStyle>
            <a:p>
              <a:pPr algn="ctr"/>
              <a:r>
                <a:rPr lang="en-US" sz="1800" dirty="0"/>
                <a:t>Model information and</a:t>
              </a:r>
            </a:p>
            <a:p>
              <a:pPr algn="ctr"/>
              <a:r>
                <a:rPr lang="en-US" sz="1800" dirty="0"/>
                <a:t>Similar suggest</a:t>
              </a:r>
            </a:p>
          </p:txBody>
        </p:sp>
        <p:sp>
          <p:nvSpPr>
            <p:cNvPr id="14" name="Left Arrow 13"/>
            <p:cNvSpPr/>
            <p:nvPr/>
          </p:nvSpPr>
          <p:spPr bwMode="auto">
            <a:xfrm>
              <a:off x="4820641" y="2187928"/>
              <a:ext cx="685800" cy="921412"/>
            </a:xfrm>
            <a:prstGeom prst="lef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21" name="Group 20"/>
          <p:cNvGrpSpPr/>
          <p:nvPr/>
        </p:nvGrpSpPr>
        <p:grpSpPr>
          <a:xfrm>
            <a:off x="5724128" y="3861048"/>
            <a:ext cx="3270738" cy="921412"/>
            <a:chOff x="5724128" y="4473441"/>
            <a:chExt cx="3270738" cy="921412"/>
          </a:xfrm>
        </p:grpSpPr>
        <p:sp>
          <p:nvSpPr>
            <p:cNvPr id="16" name="TextBox 15"/>
            <p:cNvSpPr txBox="1"/>
            <p:nvPr/>
          </p:nvSpPr>
          <p:spPr>
            <a:xfrm>
              <a:off x="6514513" y="4600545"/>
              <a:ext cx="248035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stStyle>
            <a:p>
              <a:pPr algn="ctr"/>
              <a:r>
                <a:rPr lang="en-US" dirty="0"/>
                <a:t>Auto suggest for semantic inputting</a:t>
              </a:r>
            </a:p>
          </p:txBody>
        </p:sp>
        <p:sp>
          <p:nvSpPr>
            <p:cNvPr id="25" name="Left Arrow 24"/>
            <p:cNvSpPr/>
            <p:nvPr/>
          </p:nvSpPr>
          <p:spPr bwMode="auto">
            <a:xfrm>
              <a:off x="5724128" y="4473441"/>
              <a:ext cx="685800" cy="921412"/>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8391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5" descr="C:\Users\donhatquang\Desktop\temp\10-13-2014 11-04-43 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96752"/>
            <a:ext cx="9025039" cy="445611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6094184" y="1988840"/>
            <a:ext cx="2619628"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en-US" dirty="0" smtClean="0"/>
              <a:t>Video Semantic Manager</a:t>
            </a:r>
            <a:endParaRPr lang="en-US" dirty="0"/>
          </a:p>
        </p:txBody>
      </p:sp>
      <p:sp>
        <p:nvSpPr>
          <p:cNvPr id="8" name="TextBox 7"/>
          <p:cNvSpPr txBox="1"/>
          <p:nvPr/>
        </p:nvSpPr>
        <p:spPr>
          <a:xfrm>
            <a:off x="3634676" y="5085184"/>
            <a:ext cx="1908086"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defPPr>
              <a:defRPr lang="zh-CN"/>
            </a:defPPr>
          </a:lstStyle>
          <a:p>
            <a:pPr algn="ctr"/>
            <a:r>
              <a:rPr lang="en-US" dirty="0"/>
              <a:t>Video Player Area</a:t>
            </a:r>
          </a:p>
        </p:txBody>
      </p:sp>
      <p:sp>
        <p:nvSpPr>
          <p:cNvPr id="2" name="Title 1"/>
          <p:cNvSpPr>
            <a:spLocks noGrp="1"/>
          </p:cNvSpPr>
          <p:nvPr>
            <p:ph type="title"/>
          </p:nvPr>
        </p:nvSpPr>
        <p:spPr/>
        <p:txBody>
          <a:bodyPr/>
          <a:lstStyle/>
          <a:p>
            <a:r>
              <a:rPr lang="en-US" altLang="zh-CN" dirty="0"/>
              <a:t>Prototype</a:t>
            </a:r>
            <a:endParaRPr lang="zh-CN" altLang="en-US" dirty="0"/>
          </a:p>
        </p:txBody>
      </p:sp>
      <p:sp>
        <p:nvSpPr>
          <p:cNvPr id="10" name="TextBox 9"/>
          <p:cNvSpPr txBox="1"/>
          <p:nvPr/>
        </p:nvSpPr>
        <p:spPr>
          <a:xfrm>
            <a:off x="2483768" y="5733256"/>
            <a:ext cx="5038768" cy="369332"/>
          </a:xfrm>
          <a:prstGeom prst="rect">
            <a:avLst/>
          </a:prstGeom>
          <a:noFill/>
        </p:spPr>
        <p:txBody>
          <a:bodyPr wrap="square" rtlCol="0">
            <a:spAutoFit/>
          </a:bodyPr>
          <a:lstStyle/>
          <a:p>
            <a:pPr algn="ctr"/>
            <a:r>
              <a:rPr lang="en-US" dirty="0" smtClean="0"/>
              <a:t>Video Auto Semantic Base on </a:t>
            </a:r>
            <a:r>
              <a:rPr lang="en-US" dirty="0"/>
              <a:t>Image recognition</a:t>
            </a:r>
            <a:endParaRPr lang="en-US" sz="1800" dirty="0"/>
          </a:p>
        </p:txBody>
      </p:sp>
    </p:spTree>
    <p:extLst>
      <p:ext uri="{BB962C8B-B14F-4D97-AF65-F5344CB8AC3E}">
        <p14:creationId xmlns:p14="http://schemas.microsoft.com/office/powerpoint/2010/main" val="337675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donhatquang\Desktop\temp\10-13-2014 11-05-18 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74843"/>
            <a:ext cx="5943600" cy="48184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131840" y="1916832"/>
            <a:ext cx="3570657" cy="40011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000" dirty="0" smtClean="0"/>
              <a:t>Video Image Auto Screenshot</a:t>
            </a:r>
            <a:endParaRPr lang="en-US" sz="2000" dirty="0"/>
          </a:p>
        </p:txBody>
      </p:sp>
      <p:sp>
        <p:nvSpPr>
          <p:cNvPr id="3" name="Title 2"/>
          <p:cNvSpPr>
            <a:spLocks noGrp="1"/>
          </p:cNvSpPr>
          <p:nvPr>
            <p:ph type="title"/>
          </p:nvPr>
        </p:nvSpPr>
        <p:spPr/>
        <p:txBody>
          <a:bodyPr/>
          <a:lstStyle/>
          <a:p>
            <a:r>
              <a:rPr lang="en-US" altLang="zh-CN" dirty="0" smtClean="0"/>
              <a:t>Prototype</a:t>
            </a:r>
            <a:endParaRPr lang="zh-CN" altLang="en-US" dirty="0"/>
          </a:p>
        </p:txBody>
      </p:sp>
      <p:grpSp>
        <p:nvGrpSpPr>
          <p:cNvPr id="13" name="Group 12"/>
          <p:cNvGrpSpPr/>
          <p:nvPr/>
        </p:nvGrpSpPr>
        <p:grpSpPr>
          <a:xfrm>
            <a:off x="6588224" y="4869160"/>
            <a:ext cx="2314459" cy="921412"/>
            <a:chOff x="5150263" y="2031315"/>
            <a:chExt cx="2314459" cy="921412"/>
          </a:xfrm>
        </p:grpSpPr>
        <p:sp>
          <p:nvSpPr>
            <p:cNvPr id="14" name="TextBox 13"/>
            <p:cNvSpPr txBox="1"/>
            <p:nvPr/>
          </p:nvSpPr>
          <p:spPr>
            <a:xfrm>
              <a:off x="5936740" y="2304655"/>
              <a:ext cx="152798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Semantic tags</a:t>
              </a:r>
              <a:endParaRPr lang="en-US" dirty="0"/>
            </a:p>
          </p:txBody>
        </p:sp>
        <p:sp>
          <p:nvSpPr>
            <p:cNvPr id="15" name="Left Arrow 14"/>
            <p:cNvSpPr/>
            <p:nvPr/>
          </p:nvSpPr>
          <p:spPr bwMode="auto">
            <a:xfrm>
              <a:off x="5150263" y="2031315"/>
              <a:ext cx="685800" cy="921412"/>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180410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0697" y="1376772"/>
            <a:ext cx="3960296"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lstStyle/>
          <a:p>
            <a:r>
              <a:rPr lang="en-GB" dirty="0" smtClean="0"/>
              <a:t>Summary</a:t>
            </a:r>
            <a:endParaRPr lang="en-GB" dirty="0"/>
          </a:p>
        </p:txBody>
      </p:sp>
      <p:sp>
        <p:nvSpPr>
          <p:cNvPr id="31" name="Rectangle 30"/>
          <p:cNvSpPr/>
          <p:nvPr/>
        </p:nvSpPr>
        <p:spPr>
          <a:xfrm>
            <a:off x="458261" y="3933056"/>
            <a:ext cx="3945168" cy="2304000"/>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4726504" y="1376772"/>
            <a:ext cx="3960296" cy="2304256"/>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p:cNvSpPr/>
          <p:nvPr/>
        </p:nvSpPr>
        <p:spPr>
          <a:xfrm>
            <a:off x="4741632" y="3933056"/>
            <a:ext cx="3945168" cy="2304000"/>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639841" y="1484784"/>
            <a:ext cx="3600400" cy="2088232"/>
          </a:xfrm>
          <a:prstGeom prst="rect">
            <a:avLst/>
          </a:prstGeom>
          <a:blipFill dpi="0" rotWithShape="1">
            <a:blip r:embed="rId2"/>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932440" y="1484784"/>
            <a:ext cx="3600000" cy="2088000"/>
          </a:xfrm>
          <a:prstGeom prst="rect">
            <a:avLst/>
          </a:prstGeom>
          <a:blipFill dpi="0" rotWithShape="1">
            <a:blip r:embed="rId3"/>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27091" y="4040940"/>
            <a:ext cx="3600000" cy="2088232"/>
          </a:xfrm>
          <a:prstGeom prst="rect">
            <a:avLst/>
          </a:prstGeom>
          <a:blipFill dpi="0" rotWithShape="1">
            <a:blip r:embed="rId4"/>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919690" y="4040940"/>
            <a:ext cx="3600000" cy="2088232"/>
          </a:xfrm>
          <a:prstGeom prst="rect">
            <a:avLst/>
          </a:prstGeom>
          <a:blipFill dpi="0" rotWithShape="1">
            <a:blip r:embed="rId5"/>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208345" y="1556792"/>
            <a:ext cx="2003615" cy="1015663"/>
          </a:xfrm>
          <a:prstGeom prst="rect">
            <a:avLst/>
          </a:prstGeom>
          <a:noFill/>
        </p:spPr>
        <p:txBody>
          <a:bodyPr wrap="square" rtlCol="0">
            <a:spAutoFit/>
          </a:bodyPr>
          <a:lstStyle/>
          <a:p>
            <a:pPr algn="ctr"/>
            <a:r>
              <a:rPr lang="en-GB" sz="2000" dirty="0" smtClean="0">
                <a:solidFill>
                  <a:schemeClr val="bg1"/>
                </a:solidFill>
              </a:rPr>
              <a:t>3D Model &amp; Video </a:t>
            </a:r>
          </a:p>
          <a:p>
            <a:pPr algn="ctr"/>
            <a:r>
              <a:rPr lang="en-GB" sz="2000" dirty="0" smtClean="0">
                <a:solidFill>
                  <a:schemeClr val="bg1"/>
                </a:solidFill>
              </a:rPr>
              <a:t>Auto Semantic</a:t>
            </a:r>
            <a:endParaRPr lang="en-GB" sz="2000" dirty="0">
              <a:solidFill>
                <a:schemeClr val="bg1"/>
              </a:solidFill>
            </a:endParaRPr>
          </a:p>
        </p:txBody>
      </p:sp>
      <p:sp>
        <p:nvSpPr>
          <p:cNvPr id="28" name="TextBox 27"/>
          <p:cNvSpPr txBox="1"/>
          <p:nvPr/>
        </p:nvSpPr>
        <p:spPr>
          <a:xfrm>
            <a:off x="6653784" y="1484784"/>
            <a:ext cx="1806648" cy="923330"/>
          </a:xfrm>
          <a:prstGeom prst="rect">
            <a:avLst/>
          </a:prstGeom>
          <a:noFill/>
        </p:spPr>
        <p:txBody>
          <a:bodyPr wrap="none" rtlCol="0">
            <a:spAutoFit/>
          </a:bodyPr>
          <a:lstStyle/>
          <a:p>
            <a:pPr algn="ctr"/>
            <a:r>
              <a:rPr lang="en-GB" dirty="0" smtClean="0">
                <a:solidFill>
                  <a:schemeClr val="bg1"/>
                </a:solidFill>
              </a:rPr>
              <a:t>High perform of </a:t>
            </a:r>
          </a:p>
          <a:p>
            <a:pPr algn="ctr"/>
            <a:r>
              <a:rPr lang="en-GB" dirty="0" smtClean="0">
                <a:solidFill>
                  <a:schemeClr val="bg1"/>
                </a:solidFill>
              </a:rPr>
              <a:t>Image Analyse</a:t>
            </a:r>
            <a:endParaRPr lang="en-GB" dirty="0">
              <a:solidFill>
                <a:schemeClr val="bg1"/>
              </a:solidFill>
            </a:endParaRPr>
          </a:p>
          <a:p>
            <a:pPr algn="ctr"/>
            <a:r>
              <a:rPr lang="en-GB" dirty="0" smtClean="0">
                <a:solidFill>
                  <a:schemeClr val="bg1"/>
                </a:solidFill>
              </a:rPr>
              <a:t>and Comparison</a:t>
            </a:r>
            <a:endParaRPr lang="en-GB" dirty="0">
              <a:solidFill>
                <a:schemeClr val="bg1"/>
              </a:solidFill>
            </a:endParaRPr>
          </a:p>
        </p:txBody>
      </p:sp>
      <p:sp>
        <p:nvSpPr>
          <p:cNvPr id="29" name="TextBox 28"/>
          <p:cNvSpPr txBox="1"/>
          <p:nvPr/>
        </p:nvSpPr>
        <p:spPr>
          <a:xfrm>
            <a:off x="6300192" y="4094639"/>
            <a:ext cx="2182008" cy="400110"/>
          </a:xfrm>
          <a:prstGeom prst="rect">
            <a:avLst/>
          </a:prstGeom>
          <a:noFill/>
        </p:spPr>
        <p:txBody>
          <a:bodyPr wrap="none" rtlCol="0">
            <a:spAutoFit/>
          </a:bodyPr>
          <a:lstStyle/>
          <a:p>
            <a:pPr algn="ctr"/>
            <a:r>
              <a:rPr lang="en-GB" sz="2000" dirty="0" smtClean="0">
                <a:solidFill>
                  <a:schemeClr val="bg1"/>
                </a:solidFill>
              </a:rPr>
              <a:t>Auto Semantic API</a:t>
            </a:r>
            <a:endParaRPr lang="en-GB" sz="2000" dirty="0">
              <a:solidFill>
                <a:schemeClr val="bg1"/>
              </a:solidFill>
            </a:endParaRPr>
          </a:p>
        </p:txBody>
      </p:sp>
      <p:sp>
        <p:nvSpPr>
          <p:cNvPr id="30" name="TextBox 29"/>
          <p:cNvSpPr txBox="1"/>
          <p:nvPr/>
        </p:nvSpPr>
        <p:spPr>
          <a:xfrm>
            <a:off x="2715667" y="4077072"/>
            <a:ext cx="1532792" cy="707886"/>
          </a:xfrm>
          <a:prstGeom prst="rect">
            <a:avLst/>
          </a:prstGeom>
          <a:noFill/>
        </p:spPr>
        <p:txBody>
          <a:bodyPr wrap="none" rtlCol="0">
            <a:spAutoFit/>
          </a:bodyPr>
          <a:lstStyle/>
          <a:p>
            <a:pPr algn="ctr"/>
            <a:r>
              <a:rPr lang="en-GB" sz="2000" dirty="0" smtClean="0">
                <a:solidFill>
                  <a:schemeClr val="bg1"/>
                </a:solidFill>
              </a:rPr>
              <a:t>Image </a:t>
            </a:r>
          </a:p>
          <a:p>
            <a:pPr algn="ctr"/>
            <a:r>
              <a:rPr lang="en-GB" sz="2000" dirty="0" smtClean="0">
                <a:solidFill>
                  <a:schemeClr val="bg1"/>
                </a:solidFill>
              </a:rPr>
              <a:t>Recognition </a:t>
            </a:r>
            <a:endParaRPr lang="en-GB" sz="2000" dirty="0">
              <a:solidFill>
                <a:schemeClr val="bg1"/>
              </a:solidFill>
            </a:endParaRPr>
          </a:p>
        </p:txBody>
      </p:sp>
    </p:spTree>
    <p:extLst>
      <p:ext uri="{BB962C8B-B14F-4D97-AF65-F5344CB8AC3E}">
        <p14:creationId xmlns:p14="http://schemas.microsoft.com/office/powerpoint/2010/main" val="12053881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Who am I?</a:t>
            </a:r>
            <a:endParaRPr lang="en-GB"/>
          </a:p>
        </p:txBody>
      </p:sp>
      <p:grpSp>
        <p:nvGrpSpPr>
          <p:cNvPr id="20" name="Group 19"/>
          <p:cNvGrpSpPr/>
          <p:nvPr/>
        </p:nvGrpSpPr>
        <p:grpSpPr>
          <a:xfrm>
            <a:off x="457200" y="1484784"/>
            <a:ext cx="1296000" cy="1296000"/>
            <a:chOff x="457200" y="1484784"/>
            <a:chExt cx="1296000" cy="1296000"/>
          </a:xfrm>
        </p:grpSpPr>
        <p:sp>
          <p:nvSpPr>
            <p:cNvPr id="12" name="Rectangle 11"/>
            <p:cNvSpPr/>
            <p:nvPr/>
          </p:nvSpPr>
          <p:spPr>
            <a:xfrm>
              <a:off x="457200" y="1484784"/>
              <a:ext cx="1296000" cy="12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459" y="1800034"/>
              <a:ext cx="665482" cy="665500"/>
            </a:xfrm>
            <a:prstGeom prst="rect">
              <a:avLst/>
            </a:prstGeom>
          </p:spPr>
        </p:pic>
      </p:grpSp>
      <p:sp>
        <p:nvSpPr>
          <p:cNvPr id="14" name="Rectangle 13"/>
          <p:cNvSpPr/>
          <p:nvPr/>
        </p:nvSpPr>
        <p:spPr>
          <a:xfrm>
            <a:off x="1754261" y="1484784"/>
            <a:ext cx="2664296" cy="12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solidFill>
                  <a:schemeClr val="tx1"/>
                </a:solidFill>
              </a:rPr>
              <a:t>Email: </a:t>
            </a:r>
            <a:r>
              <a:rPr lang="en-GB" smtClean="0">
                <a:solidFill>
                  <a:schemeClr val="tx1"/>
                </a:solidFill>
                <a:hlinkClick r:id="rId3"/>
              </a:rPr>
              <a:t>alesandra@about.me</a:t>
            </a:r>
            <a:endParaRPr lang="en-GB">
              <a:solidFill>
                <a:schemeClr val="tx1"/>
              </a:soli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504" y="1484928"/>
            <a:ext cx="1296000" cy="1296000"/>
          </a:xfrm>
          <a:prstGeom prst="rect">
            <a:avLst/>
          </a:prstGeom>
        </p:spPr>
      </p:pic>
      <p:sp>
        <p:nvSpPr>
          <p:cNvPr id="21" name="Rectangle 20"/>
          <p:cNvSpPr/>
          <p:nvPr/>
        </p:nvSpPr>
        <p:spPr>
          <a:xfrm>
            <a:off x="6022504" y="1484928"/>
            <a:ext cx="2664296" cy="1296000"/>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solidFill>
                  <a:schemeClr val="tx1"/>
                </a:solidFill>
              </a:rPr>
              <a:t>Profile:</a:t>
            </a:r>
          </a:p>
          <a:p>
            <a:pPr algn="ctr"/>
            <a:r>
              <a:rPr lang="en-GB" smtClean="0">
                <a:solidFill>
                  <a:schemeClr val="tx1"/>
                </a:solidFill>
                <a:hlinkClick r:id="rId5" tooltip="View public profile"/>
              </a:rPr>
              <a:t>alesandra blakeston</a:t>
            </a:r>
            <a:endParaRPr lang="en-GB">
              <a:solidFill>
                <a:schemeClr val="tx1"/>
              </a:solidFill>
            </a:endParaRPr>
          </a:p>
        </p:txBody>
      </p:sp>
      <p:sp>
        <p:nvSpPr>
          <p:cNvPr id="25" name="Rectangle 24"/>
          <p:cNvSpPr/>
          <p:nvPr/>
        </p:nvSpPr>
        <p:spPr>
          <a:xfrm>
            <a:off x="1754261" y="2996808"/>
            <a:ext cx="2664296" cy="1296000"/>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solidFill>
                  <a:schemeClr val="tx1"/>
                </a:solidFill>
              </a:rPr>
              <a:t>Google plus:</a:t>
            </a:r>
          </a:p>
          <a:p>
            <a:pPr algn="ctr"/>
            <a:r>
              <a:rPr lang="en-GB" smtClean="0">
                <a:solidFill>
                  <a:schemeClr val="tx1"/>
                </a:solidFill>
                <a:hlinkClick r:id="rId6"/>
              </a:rPr>
              <a:t>Alesandra Blakeston</a:t>
            </a:r>
            <a:endParaRPr lang="en-GB">
              <a:solidFill>
                <a:schemeClr val="tx1"/>
              </a:solidFill>
            </a:endParaRP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04" y="2996952"/>
            <a:ext cx="1296000" cy="1296000"/>
          </a:xfrm>
          <a:prstGeom prst="rect">
            <a:avLst/>
          </a:prstGeom>
        </p:spPr>
      </p:pic>
      <p:sp>
        <p:nvSpPr>
          <p:cNvPr id="27" name="Rectangle 26"/>
          <p:cNvSpPr/>
          <p:nvPr/>
        </p:nvSpPr>
        <p:spPr>
          <a:xfrm>
            <a:off x="6022504" y="2996952"/>
            <a:ext cx="2664296" cy="1296000"/>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solidFill>
                  <a:schemeClr val="tx1"/>
                </a:solidFill>
              </a:rPr>
              <a:t>Blog:</a:t>
            </a:r>
          </a:p>
          <a:p>
            <a:pPr algn="ctr"/>
            <a:r>
              <a:rPr lang="en-GB" smtClean="0">
                <a:solidFill>
                  <a:schemeClr val="tx1"/>
                </a:solidFill>
                <a:hlinkClick r:id="rId8"/>
              </a:rPr>
              <a:t>alesandrab</a:t>
            </a:r>
            <a:endParaRPr lang="en-GB">
              <a:solidFill>
                <a:schemeClr val="tx1"/>
              </a:solidFill>
            </a:endParaRPr>
          </a:p>
        </p:txBody>
      </p:sp>
      <p:sp>
        <p:nvSpPr>
          <p:cNvPr id="31" name="Rectangle 30"/>
          <p:cNvSpPr/>
          <p:nvPr/>
        </p:nvSpPr>
        <p:spPr>
          <a:xfrm>
            <a:off x="1754261" y="4508976"/>
            <a:ext cx="2664296" cy="1296000"/>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solidFill>
                  <a:schemeClr val="tx1"/>
                </a:solidFill>
              </a:rPr>
              <a:t>About.me:</a:t>
            </a:r>
          </a:p>
          <a:p>
            <a:pPr algn="ctr"/>
            <a:r>
              <a:rPr lang="en-GB" smtClean="0">
                <a:solidFill>
                  <a:schemeClr val="tx1"/>
                </a:solidFill>
                <a:hlinkClick r:id="rId9"/>
              </a:rPr>
              <a:t>alesandra</a:t>
            </a:r>
            <a:endParaRPr lang="en-GB">
              <a:solidFill>
                <a:schemeClr val="tx1"/>
              </a:solidFill>
            </a:endParaRP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8261" y="2996952"/>
            <a:ext cx="1296000" cy="12960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8261" y="4509120"/>
            <a:ext cx="1296000" cy="1296000"/>
          </a:xfrm>
          <a:prstGeom prst="rect">
            <a:avLst/>
          </a:prstGeom>
        </p:spPr>
      </p:pic>
    </p:spTree>
    <p:extLst>
      <p:ext uri="{BB962C8B-B14F-4D97-AF65-F5344CB8AC3E}">
        <p14:creationId xmlns:p14="http://schemas.microsoft.com/office/powerpoint/2010/main" val="3144636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5576" y="2965475"/>
            <a:ext cx="3096344" cy="30664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b="1">
              <a:solidFill>
                <a:schemeClr val="tx1"/>
              </a:solidFill>
            </a:endParaRPr>
          </a:p>
        </p:txBody>
      </p:sp>
      <p:sp>
        <p:nvSpPr>
          <p:cNvPr id="2" name="Title 1"/>
          <p:cNvSpPr>
            <a:spLocks noGrp="1"/>
          </p:cNvSpPr>
          <p:nvPr>
            <p:ph type="title"/>
          </p:nvPr>
        </p:nvSpPr>
        <p:spPr/>
        <p:txBody>
          <a:bodyPr>
            <a:normAutofit/>
          </a:bodyPr>
          <a:lstStyle/>
          <a:p>
            <a:r>
              <a:rPr lang="en-GB" dirty="0" smtClean="0"/>
              <a:t>Questions &amp; Answer</a:t>
            </a:r>
            <a:endParaRPr lang="en-GB" dirty="0"/>
          </a:p>
        </p:txBody>
      </p:sp>
      <p:sp>
        <p:nvSpPr>
          <p:cNvPr id="8" name="Rectangle 7"/>
          <p:cNvSpPr/>
          <p:nvPr/>
        </p:nvSpPr>
        <p:spPr>
          <a:xfrm>
            <a:off x="899592" y="3094366"/>
            <a:ext cx="2808312" cy="2808624"/>
          </a:xfrm>
          <a:prstGeom prst="rect">
            <a:avLst/>
          </a:prstGeom>
          <a:blipFill dpi="0" rotWithShape="1">
            <a:blip r:embed="rId2"/>
            <a:srcRect/>
            <a:tile tx="0" ty="-158750" sx="80000" sy="80000" flip="none" algn="tr"/>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a:endCxn id="10" idx="1"/>
          </p:cNvCxnSpPr>
          <p:nvPr/>
        </p:nvCxnSpPr>
        <p:spPr>
          <a:xfrm flipV="1">
            <a:off x="3851920" y="3096308"/>
            <a:ext cx="1440160" cy="26068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92080" y="1529445"/>
            <a:ext cx="3133727" cy="3133725"/>
            <a:chOff x="5004048" y="1268760"/>
            <a:chExt cx="3133727" cy="3133725"/>
          </a:xfrm>
        </p:grpSpPr>
        <p:sp>
          <p:nvSpPr>
            <p:cNvPr id="15" name="Freeform 6"/>
            <p:cNvSpPr>
              <a:spLocks noEditPoints="1"/>
            </p:cNvSpPr>
            <p:nvPr/>
          </p:nvSpPr>
          <p:spPr bwMode="auto">
            <a:xfrm rot="16200000">
              <a:off x="5311138" y="1690133"/>
              <a:ext cx="2761809" cy="2223861"/>
            </a:xfrm>
            <a:prstGeom prst="rect">
              <a:avLst/>
            </a:prstGeom>
            <a:solidFill>
              <a:schemeClr val="tx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noEditPoints="1"/>
            </p:cNvSpPr>
            <p:nvPr/>
          </p:nvSpPr>
          <p:spPr bwMode="auto">
            <a:xfrm>
              <a:off x="5004048" y="1268760"/>
              <a:ext cx="3133725" cy="3133725"/>
            </a:xfrm>
            <a:custGeom>
              <a:avLst/>
              <a:gdLst>
                <a:gd name="T0" fmla="*/ 5814 w 11628"/>
                <a:gd name="T1" fmla="*/ 0 h 11628"/>
                <a:gd name="T2" fmla="*/ 0 w 11628"/>
                <a:gd name="T3" fmla="*/ 5814 h 11628"/>
                <a:gd name="T4" fmla="*/ 5814 w 11628"/>
                <a:gd name="T5" fmla="*/ 11628 h 11628"/>
                <a:gd name="T6" fmla="*/ 11628 w 11628"/>
                <a:gd name="T7" fmla="*/ 5814 h 11628"/>
                <a:gd name="T8" fmla="*/ 5814 w 11628"/>
                <a:gd name="T9" fmla="*/ 0 h 11628"/>
                <a:gd name="T10" fmla="*/ 5877 w 11628"/>
                <a:gd name="T11" fmla="*/ 9678 h 11628"/>
                <a:gd name="T12" fmla="*/ 5051 w 11628"/>
                <a:gd name="T13" fmla="*/ 8852 h 11628"/>
                <a:gd name="T14" fmla="*/ 5877 w 11628"/>
                <a:gd name="T15" fmla="*/ 8026 h 11628"/>
                <a:gd name="T16" fmla="*/ 6703 w 11628"/>
                <a:gd name="T17" fmla="*/ 8852 h 11628"/>
                <a:gd name="T18" fmla="*/ 5877 w 11628"/>
                <a:gd name="T19" fmla="*/ 9678 h 11628"/>
                <a:gd name="T20" fmla="*/ 6527 w 11628"/>
                <a:gd name="T21" fmla="*/ 7236 h 11628"/>
                <a:gd name="T22" fmla="*/ 6527 w 11628"/>
                <a:gd name="T23" fmla="*/ 7385 h 11628"/>
                <a:gd name="T24" fmla="*/ 5165 w 11628"/>
                <a:gd name="T25" fmla="*/ 7385 h 11628"/>
                <a:gd name="T26" fmla="*/ 5165 w 11628"/>
                <a:gd name="T27" fmla="*/ 7236 h 11628"/>
                <a:gd name="T28" fmla="*/ 5715 w 11628"/>
                <a:gd name="T29" fmla="*/ 5807 h 11628"/>
                <a:gd name="T30" fmla="*/ 6813 w 11628"/>
                <a:gd name="T31" fmla="*/ 4365 h 11628"/>
                <a:gd name="T32" fmla="*/ 5797 w 11628"/>
                <a:gd name="T33" fmla="*/ 3375 h 11628"/>
                <a:gd name="T34" fmla="*/ 4767 w 11628"/>
                <a:gd name="T35" fmla="*/ 4570 h 11628"/>
                <a:gd name="T36" fmla="*/ 3443 w 11628"/>
                <a:gd name="T37" fmla="*/ 4570 h 11628"/>
                <a:gd name="T38" fmla="*/ 5805 w 11628"/>
                <a:gd name="T39" fmla="*/ 2120 h 11628"/>
                <a:gd name="T40" fmla="*/ 8185 w 11628"/>
                <a:gd name="T41" fmla="*/ 4251 h 11628"/>
                <a:gd name="T42" fmla="*/ 6527 w 11628"/>
                <a:gd name="T43" fmla="*/ 7236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28" h="11628">
                  <a:moveTo>
                    <a:pt x="5814" y="0"/>
                  </a:moveTo>
                  <a:cubicBezTo>
                    <a:pt x="2603" y="0"/>
                    <a:pt x="0" y="2603"/>
                    <a:pt x="0" y="5814"/>
                  </a:cubicBezTo>
                  <a:cubicBezTo>
                    <a:pt x="0" y="9025"/>
                    <a:pt x="2603" y="11628"/>
                    <a:pt x="5814" y="11628"/>
                  </a:cubicBezTo>
                  <a:cubicBezTo>
                    <a:pt x="9025" y="11628"/>
                    <a:pt x="11628" y="9025"/>
                    <a:pt x="11628" y="5814"/>
                  </a:cubicBezTo>
                  <a:cubicBezTo>
                    <a:pt x="11628" y="2603"/>
                    <a:pt x="9025" y="0"/>
                    <a:pt x="5814" y="0"/>
                  </a:cubicBezTo>
                  <a:close/>
                  <a:moveTo>
                    <a:pt x="5877" y="9678"/>
                  </a:moveTo>
                  <a:cubicBezTo>
                    <a:pt x="5421" y="9678"/>
                    <a:pt x="5051" y="9308"/>
                    <a:pt x="5051" y="8852"/>
                  </a:cubicBezTo>
                  <a:cubicBezTo>
                    <a:pt x="5051" y="8395"/>
                    <a:pt x="5421" y="8026"/>
                    <a:pt x="5877" y="8026"/>
                  </a:cubicBezTo>
                  <a:cubicBezTo>
                    <a:pt x="6334" y="8026"/>
                    <a:pt x="6703" y="8395"/>
                    <a:pt x="6703" y="8852"/>
                  </a:cubicBezTo>
                  <a:cubicBezTo>
                    <a:pt x="6703" y="9308"/>
                    <a:pt x="6334" y="9678"/>
                    <a:pt x="5877" y="9678"/>
                  </a:cubicBezTo>
                  <a:close/>
                  <a:moveTo>
                    <a:pt x="6527" y="7236"/>
                  </a:moveTo>
                  <a:lnTo>
                    <a:pt x="6527" y="7385"/>
                  </a:lnTo>
                  <a:lnTo>
                    <a:pt x="5165" y="7385"/>
                  </a:lnTo>
                  <a:lnTo>
                    <a:pt x="5165" y="7236"/>
                  </a:lnTo>
                  <a:cubicBezTo>
                    <a:pt x="5165" y="6816"/>
                    <a:pt x="5227" y="6276"/>
                    <a:pt x="5715" y="5807"/>
                  </a:cubicBezTo>
                  <a:cubicBezTo>
                    <a:pt x="6203" y="5338"/>
                    <a:pt x="6813" y="4951"/>
                    <a:pt x="6813" y="4365"/>
                  </a:cubicBezTo>
                  <a:cubicBezTo>
                    <a:pt x="6813" y="3717"/>
                    <a:pt x="6363" y="3375"/>
                    <a:pt x="5797" y="3375"/>
                  </a:cubicBezTo>
                  <a:cubicBezTo>
                    <a:pt x="4852" y="3375"/>
                    <a:pt x="4791" y="4354"/>
                    <a:pt x="4767" y="4570"/>
                  </a:cubicBezTo>
                  <a:lnTo>
                    <a:pt x="3443" y="4570"/>
                  </a:lnTo>
                  <a:cubicBezTo>
                    <a:pt x="3478" y="3548"/>
                    <a:pt x="3910" y="2120"/>
                    <a:pt x="5805" y="2120"/>
                  </a:cubicBezTo>
                  <a:cubicBezTo>
                    <a:pt x="7447" y="2120"/>
                    <a:pt x="8185" y="3220"/>
                    <a:pt x="8185" y="4251"/>
                  </a:cubicBezTo>
                  <a:cubicBezTo>
                    <a:pt x="8185" y="5892"/>
                    <a:pt x="6527" y="6177"/>
                    <a:pt x="6527" y="7236"/>
                  </a:cubicBezTo>
                  <a:close/>
                </a:path>
              </a:pathLst>
            </a:cu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noEditPoints="1"/>
            </p:cNvSpPr>
            <p:nvPr/>
          </p:nvSpPr>
          <p:spPr bwMode="auto">
            <a:xfrm>
              <a:off x="5004049" y="1268760"/>
              <a:ext cx="864095"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p:cNvSpPr>
              <a:spLocks noEditPoints="1"/>
            </p:cNvSpPr>
            <p:nvPr/>
          </p:nvSpPr>
          <p:spPr bwMode="auto">
            <a:xfrm>
              <a:off x="7273678" y="1268760"/>
              <a:ext cx="864095"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noEditPoints="1"/>
            </p:cNvSpPr>
            <p:nvPr/>
          </p:nvSpPr>
          <p:spPr bwMode="auto">
            <a:xfrm rot="16200000">
              <a:off x="6354888" y="2619598"/>
              <a:ext cx="432048"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6"/>
            <p:cNvSpPr>
              <a:spLocks noEditPoints="1"/>
            </p:cNvSpPr>
            <p:nvPr/>
          </p:nvSpPr>
          <p:spPr bwMode="auto">
            <a:xfrm rot="16200000">
              <a:off x="6354889" y="-82079"/>
              <a:ext cx="432048"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1711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3D Modelling </a:t>
            </a:r>
            <a:endParaRPr lang="zh-CN" altLang="en-US" dirty="0"/>
          </a:p>
        </p:txBody>
      </p:sp>
    </p:spTree>
    <p:extLst>
      <p:ext uri="{BB962C8B-B14F-4D97-AF65-F5344CB8AC3E}">
        <p14:creationId xmlns:p14="http://schemas.microsoft.com/office/powerpoint/2010/main" val="4109440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Problem</a:t>
            </a:r>
            <a:endParaRPr lang="zh-CN" altLang="en-US" dirty="0"/>
          </a:p>
        </p:txBody>
      </p:sp>
      <p:sp>
        <p:nvSpPr>
          <p:cNvPr id="3" name="Content Placeholder 2"/>
          <p:cNvSpPr>
            <a:spLocks noGrp="1"/>
          </p:cNvSpPr>
          <p:nvPr>
            <p:ph idx="1"/>
          </p:nvPr>
        </p:nvSpPr>
        <p:spPr/>
        <p:txBody>
          <a:bodyPr/>
          <a:lstStyle/>
          <a:p>
            <a:r>
              <a:rPr lang="en-US" altLang="zh-CN" dirty="0" smtClean="0"/>
              <a:t>Big amount of 3d model need to be defined</a:t>
            </a:r>
          </a:p>
          <a:p>
            <a:r>
              <a:rPr lang="en-US" altLang="zh-CN" dirty="0" smtClean="0"/>
              <a:t>Difficult to manage resource and modelling</a:t>
            </a:r>
          </a:p>
          <a:p>
            <a:r>
              <a:rPr lang="en-US" altLang="zh-CN" dirty="0" smtClean="0"/>
              <a:t>WebGL 3D Model have not XML structure</a:t>
            </a:r>
          </a:p>
          <a:p>
            <a:pPr marL="0" indent="0">
              <a:buNone/>
            </a:pPr>
            <a:endParaRPr lang="en-US" altLang="zh-CN" b="1" dirty="0">
              <a:solidFill>
                <a:srgbClr val="F58D01"/>
              </a:solidFill>
            </a:endParaRPr>
          </a:p>
          <a:p>
            <a:pPr marL="0" indent="0">
              <a:buNone/>
            </a:pPr>
            <a:r>
              <a:rPr lang="en-US" altLang="zh-CN" b="1" dirty="0">
                <a:solidFill>
                  <a:srgbClr val="F58D01"/>
                </a:solidFill>
              </a:rPr>
              <a:t>Need the high performance solution to 3d model </a:t>
            </a:r>
            <a:r>
              <a:rPr lang="en-US" altLang="zh-CN" sz="4400" b="1" dirty="0"/>
              <a:t>semantic</a:t>
            </a:r>
            <a:r>
              <a:rPr lang="en-US" altLang="zh-CN" sz="4400" b="1" dirty="0">
                <a:solidFill>
                  <a:srgbClr val="F58D01"/>
                </a:solidFill>
              </a:rPr>
              <a:t> </a:t>
            </a:r>
            <a:r>
              <a:rPr lang="en-US" altLang="zh-CN" b="1" dirty="0">
                <a:solidFill>
                  <a:srgbClr val="F58D01"/>
                </a:solidFill>
              </a:rPr>
              <a:t>annotation automatically</a:t>
            </a:r>
            <a:endParaRPr lang="zh-CN" altLang="en-US" b="1" dirty="0">
              <a:solidFill>
                <a:srgbClr val="F58D01"/>
              </a:solidFill>
            </a:endParaRPr>
          </a:p>
        </p:txBody>
      </p:sp>
    </p:spTree>
    <p:extLst>
      <p:ext uri="{BB962C8B-B14F-4D97-AF65-F5344CB8AC3E}">
        <p14:creationId xmlns:p14="http://schemas.microsoft.com/office/powerpoint/2010/main" val="425463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Semantic</a:t>
            </a:r>
            <a:endParaRPr lang="en-GB" dirty="0"/>
          </a:p>
        </p:txBody>
      </p:sp>
      <p:sp>
        <p:nvSpPr>
          <p:cNvPr id="6" name="TextBox 5"/>
          <p:cNvSpPr txBox="1"/>
          <p:nvPr/>
        </p:nvSpPr>
        <p:spPr>
          <a:xfrm>
            <a:off x="4836357" y="1556792"/>
            <a:ext cx="2392386" cy="1569660"/>
          </a:xfrm>
          <a:prstGeom prst="rect">
            <a:avLst/>
          </a:prstGeom>
          <a:noFill/>
        </p:spPr>
        <p:txBody>
          <a:bodyPr wrap="none" rtlCol="0">
            <a:spAutoFit/>
          </a:bodyPr>
          <a:lstStyle/>
          <a:p>
            <a:r>
              <a:rPr lang="en-GB" sz="9600" dirty="0" smtClean="0">
                <a:solidFill>
                  <a:schemeClr val="accent5"/>
                </a:solidFill>
                <a:latin typeface="+mj-lt"/>
                <a:cs typeface="Aharoni" pitchFamily="2" charset="-79"/>
              </a:rPr>
              <a:t>Tags</a:t>
            </a:r>
            <a:endParaRPr lang="en-GB" sz="9600" dirty="0">
              <a:solidFill>
                <a:schemeClr val="accent5"/>
              </a:solidFill>
              <a:latin typeface="+mj-lt"/>
              <a:cs typeface="Aharoni" pitchFamily="2" charset="-79"/>
            </a:endParaRPr>
          </a:p>
        </p:txBody>
      </p:sp>
      <p:sp>
        <p:nvSpPr>
          <p:cNvPr id="19" name="TextBox 18"/>
          <p:cNvSpPr txBox="1"/>
          <p:nvPr/>
        </p:nvSpPr>
        <p:spPr>
          <a:xfrm>
            <a:off x="1431543" y="2826015"/>
            <a:ext cx="3299301" cy="830997"/>
          </a:xfrm>
          <a:prstGeom prst="rect">
            <a:avLst/>
          </a:prstGeom>
          <a:noFill/>
        </p:spPr>
        <p:txBody>
          <a:bodyPr wrap="none" rtlCol="0">
            <a:spAutoFit/>
          </a:bodyPr>
          <a:lstStyle/>
          <a:p>
            <a:r>
              <a:rPr lang="en-GB" sz="4800" dirty="0" smtClean="0">
                <a:solidFill>
                  <a:schemeClr val="accent1"/>
                </a:solidFill>
                <a:latin typeface="+mj-lt"/>
                <a:cs typeface="Aharoni" pitchFamily="2" charset="-79"/>
              </a:rPr>
              <a:t>PowerPoint</a:t>
            </a:r>
            <a:endParaRPr lang="en-GB" sz="4800" dirty="0">
              <a:solidFill>
                <a:schemeClr val="accent1"/>
              </a:solidFill>
              <a:latin typeface="+mj-lt"/>
              <a:cs typeface="Aharoni" pitchFamily="2" charset="-79"/>
            </a:endParaRPr>
          </a:p>
        </p:txBody>
      </p:sp>
      <p:sp>
        <p:nvSpPr>
          <p:cNvPr id="20" name="TextBox 19"/>
          <p:cNvSpPr txBox="1"/>
          <p:nvPr/>
        </p:nvSpPr>
        <p:spPr>
          <a:xfrm>
            <a:off x="2829488" y="2531941"/>
            <a:ext cx="1911101" cy="584775"/>
          </a:xfrm>
          <a:prstGeom prst="rect">
            <a:avLst/>
          </a:prstGeom>
          <a:noFill/>
        </p:spPr>
        <p:txBody>
          <a:bodyPr wrap="none" rtlCol="0">
            <a:spAutoFit/>
          </a:bodyPr>
          <a:lstStyle/>
          <a:p>
            <a:r>
              <a:rPr lang="en-GB" sz="3200" dirty="0" smtClean="0">
                <a:solidFill>
                  <a:srgbClr val="009F3C"/>
                </a:solidFill>
              </a:rPr>
              <a:t>Questions</a:t>
            </a:r>
            <a:endParaRPr lang="en-GB" sz="3200" dirty="0">
              <a:solidFill>
                <a:srgbClr val="009F3C"/>
              </a:solidFill>
            </a:endParaRPr>
          </a:p>
        </p:txBody>
      </p:sp>
      <p:sp>
        <p:nvSpPr>
          <p:cNvPr id="21" name="TextBox 20"/>
          <p:cNvSpPr txBox="1"/>
          <p:nvPr/>
        </p:nvSpPr>
        <p:spPr>
          <a:xfrm rot="16200000">
            <a:off x="4891788" y="3492332"/>
            <a:ext cx="1261884" cy="523220"/>
          </a:xfrm>
          <a:prstGeom prst="rect">
            <a:avLst/>
          </a:prstGeom>
          <a:noFill/>
        </p:spPr>
        <p:txBody>
          <a:bodyPr wrap="none" rtlCol="0">
            <a:spAutoFit/>
          </a:bodyPr>
          <a:lstStyle/>
          <a:p>
            <a:r>
              <a:rPr lang="en-GB" sz="2800" dirty="0" smtClean="0">
                <a:solidFill>
                  <a:schemeClr val="tx1">
                    <a:lumMod val="40000"/>
                    <a:lumOff val="60000"/>
                  </a:schemeClr>
                </a:solidFill>
                <a:cs typeface="Aharoni" pitchFamily="2" charset="-79"/>
              </a:rPr>
              <a:t>Images</a:t>
            </a:r>
            <a:endParaRPr lang="en-GB" sz="2800" dirty="0">
              <a:solidFill>
                <a:schemeClr val="tx1">
                  <a:lumMod val="40000"/>
                  <a:lumOff val="60000"/>
                </a:schemeClr>
              </a:solidFill>
              <a:cs typeface="Aharoni" pitchFamily="2" charset="-79"/>
            </a:endParaRPr>
          </a:p>
        </p:txBody>
      </p:sp>
      <p:sp>
        <p:nvSpPr>
          <p:cNvPr id="22" name="TextBox 21"/>
          <p:cNvSpPr txBox="1"/>
          <p:nvPr/>
        </p:nvSpPr>
        <p:spPr>
          <a:xfrm>
            <a:off x="2843808" y="4893342"/>
            <a:ext cx="2919389" cy="707886"/>
          </a:xfrm>
          <a:prstGeom prst="rect">
            <a:avLst/>
          </a:prstGeom>
          <a:noFill/>
        </p:spPr>
        <p:txBody>
          <a:bodyPr wrap="none" rtlCol="0">
            <a:spAutoFit/>
          </a:bodyPr>
          <a:lstStyle/>
          <a:p>
            <a:r>
              <a:rPr lang="en-GB" sz="4000" dirty="0" smtClean="0">
                <a:solidFill>
                  <a:schemeClr val="accent1"/>
                </a:solidFill>
                <a:latin typeface="Bauhaus 93" pitchFamily="82" charset="0"/>
              </a:rPr>
              <a:t>Comparison</a:t>
            </a:r>
            <a:endParaRPr lang="en-GB" sz="4000" dirty="0">
              <a:solidFill>
                <a:schemeClr val="accent1"/>
              </a:solidFill>
              <a:latin typeface="Bauhaus 93" pitchFamily="82" charset="0"/>
            </a:endParaRPr>
          </a:p>
        </p:txBody>
      </p:sp>
      <p:sp>
        <p:nvSpPr>
          <p:cNvPr id="23" name="TextBox 22"/>
          <p:cNvSpPr txBox="1"/>
          <p:nvPr/>
        </p:nvSpPr>
        <p:spPr>
          <a:xfrm rot="16200000">
            <a:off x="1605284" y="1732502"/>
            <a:ext cx="1539204" cy="646331"/>
          </a:xfrm>
          <a:prstGeom prst="rect">
            <a:avLst/>
          </a:prstGeom>
          <a:noFill/>
        </p:spPr>
        <p:txBody>
          <a:bodyPr wrap="none" rtlCol="0">
            <a:spAutoFit/>
          </a:bodyPr>
          <a:lstStyle/>
          <a:p>
            <a:r>
              <a:rPr lang="en-GB" sz="3600" dirty="0" smtClean="0">
                <a:solidFill>
                  <a:schemeClr val="accent5"/>
                </a:solidFill>
                <a:cs typeface="Aharoni" pitchFamily="2" charset="-79"/>
              </a:rPr>
              <a:t>Picture</a:t>
            </a:r>
            <a:endParaRPr lang="en-GB" sz="3600" dirty="0">
              <a:solidFill>
                <a:schemeClr val="accent5"/>
              </a:solidFill>
              <a:cs typeface="Aharoni" pitchFamily="2" charset="-79"/>
            </a:endParaRPr>
          </a:p>
        </p:txBody>
      </p:sp>
      <p:sp>
        <p:nvSpPr>
          <p:cNvPr id="24" name="TextBox 23"/>
          <p:cNvSpPr txBox="1"/>
          <p:nvPr/>
        </p:nvSpPr>
        <p:spPr>
          <a:xfrm rot="16200000">
            <a:off x="6421001" y="2408703"/>
            <a:ext cx="2183611" cy="646331"/>
          </a:xfrm>
          <a:prstGeom prst="rect">
            <a:avLst/>
          </a:prstGeom>
          <a:noFill/>
        </p:spPr>
        <p:txBody>
          <a:bodyPr wrap="none" rtlCol="0">
            <a:spAutoFit/>
          </a:bodyPr>
          <a:lstStyle/>
          <a:p>
            <a:r>
              <a:rPr lang="en-GB" sz="3600" dirty="0" smtClean="0">
                <a:solidFill>
                  <a:srgbClr val="009F3C"/>
                </a:solidFill>
                <a:latin typeface="Bauhaus 93" pitchFamily="82" charset="0"/>
              </a:rPr>
              <a:t>Company</a:t>
            </a:r>
            <a:endParaRPr lang="en-GB" sz="3600" dirty="0">
              <a:solidFill>
                <a:srgbClr val="009F3C"/>
              </a:solidFill>
              <a:latin typeface="Bauhaus 93" pitchFamily="82" charset="0"/>
            </a:endParaRPr>
          </a:p>
        </p:txBody>
      </p:sp>
      <p:sp>
        <p:nvSpPr>
          <p:cNvPr id="25" name="TextBox 24"/>
          <p:cNvSpPr txBox="1"/>
          <p:nvPr/>
        </p:nvSpPr>
        <p:spPr>
          <a:xfrm rot="16200000">
            <a:off x="3361133" y="1878775"/>
            <a:ext cx="1212191" cy="584775"/>
          </a:xfrm>
          <a:prstGeom prst="rect">
            <a:avLst/>
          </a:prstGeom>
          <a:noFill/>
        </p:spPr>
        <p:txBody>
          <a:bodyPr wrap="none" rtlCol="0">
            <a:spAutoFit/>
          </a:bodyPr>
          <a:lstStyle/>
          <a:p>
            <a:r>
              <a:rPr lang="en-GB" sz="3200" dirty="0" smtClean="0">
                <a:solidFill>
                  <a:schemeClr val="tx2"/>
                </a:solidFill>
                <a:latin typeface="Bauhaus 93" pitchFamily="82" charset="0"/>
              </a:rPr>
              <a:t>Video</a:t>
            </a:r>
            <a:endParaRPr lang="en-GB" sz="3200" dirty="0">
              <a:solidFill>
                <a:schemeClr val="tx2"/>
              </a:solidFill>
              <a:latin typeface="Bauhaus 93" pitchFamily="82" charset="0"/>
            </a:endParaRPr>
          </a:p>
        </p:txBody>
      </p:sp>
      <p:sp>
        <p:nvSpPr>
          <p:cNvPr id="26" name="TextBox 25"/>
          <p:cNvSpPr txBox="1"/>
          <p:nvPr/>
        </p:nvSpPr>
        <p:spPr>
          <a:xfrm rot="16200000">
            <a:off x="2515738" y="4269950"/>
            <a:ext cx="1093569" cy="523220"/>
          </a:xfrm>
          <a:prstGeom prst="rect">
            <a:avLst/>
          </a:prstGeom>
          <a:noFill/>
        </p:spPr>
        <p:txBody>
          <a:bodyPr wrap="none" rtlCol="0">
            <a:spAutoFit/>
          </a:bodyPr>
          <a:lstStyle/>
          <a:p>
            <a:r>
              <a:rPr lang="en-GB" sz="2800" dirty="0" smtClean="0">
                <a:solidFill>
                  <a:schemeClr val="tx1">
                    <a:lumMod val="40000"/>
                    <a:lumOff val="60000"/>
                  </a:schemeClr>
                </a:solidFill>
                <a:latin typeface="Bauhaus 93" pitchFamily="82" charset="0"/>
              </a:rPr>
              <a:t>Chart</a:t>
            </a:r>
          </a:p>
        </p:txBody>
      </p:sp>
      <p:sp>
        <p:nvSpPr>
          <p:cNvPr id="27" name="TextBox 26"/>
          <p:cNvSpPr txBox="1"/>
          <p:nvPr/>
        </p:nvSpPr>
        <p:spPr>
          <a:xfrm rot="16200000">
            <a:off x="4342471" y="4205731"/>
            <a:ext cx="3283848" cy="923330"/>
          </a:xfrm>
          <a:prstGeom prst="rect">
            <a:avLst/>
          </a:prstGeom>
          <a:noFill/>
        </p:spPr>
        <p:txBody>
          <a:bodyPr wrap="none" rtlCol="0">
            <a:spAutoFit/>
          </a:bodyPr>
          <a:lstStyle/>
          <a:p>
            <a:r>
              <a:rPr lang="en-GB" sz="5400" dirty="0" smtClean="0">
                <a:solidFill>
                  <a:schemeClr val="accent5"/>
                </a:solidFill>
                <a:latin typeface="+mj-lt"/>
                <a:cs typeface="Aharoni" pitchFamily="2" charset="-79"/>
              </a:rPr>
              <a:t>Retro-style</a:t>
            </a:r>
            <a:endParaRPr lang="en-GB" sz="5400" dirty="0">
              <a:solidFill>
                <a:schemeClr val="accent5"/>
              </a:solidFill>
              <a:latin typeface="+mj-lt"/>
              <a:cs typeface="Aharoni" pitchFamily="2" charset="-79"/>
            </a:endParaRPr>
          </a:p>
        </p:txBody>
      </p:sp>
      <p:sp>
        <p:nvSpPr>
          <p:cNvPr id="29" name="TextBox 28"/>
          <p:cNvSpPr txBox="1"/>
          <p:nvPr/>
        </p:nvSpPr>
        <p:spPr>
          <a:xfrm rot="16200000">
            <a:off x="5294017" y="4205730"/>
            <a:ext cx="2552302" cy="923330"/>
          </a:xfrm>
          <a:prstGeom prst="rect">
            <a:avLst/>
          </a:prstGeom>
          <a:noFill/>
        </p:spPr>
        <p:txBody>
          <a:bodyPr wrap="none" rtlCol="0">
            <a:spAutoFit/>
          </a:bodyPr>
          <a:lstStyle/>
          <a:p>
            <a:r>
              <a:rPr lang="en-GB" sz="5400" dirty="0" smtClean="0">
                <a:solidFill>
                  <a:schemeClr val="tx1">
                    <a:lumMod val="40000"/>
                    <a:lumOff val="60000"/>
                  </a:schemeClr>
                </a:solidFill>
              </a:rPr>
              <a:t>Editable</a:t>
            </a:r>
            <a:endParaRPr lang="en-GB" sz="5400" dirty="0">
              <a:solidFill>
                <a:schemeClr val="tx1">
                  <a:lumMod val="40000"/>
                  <a:lumOff val="60000"/>
                </a:schemeClr>
              </a:solidFill>
            </a:endParaRPr>
          </a:p>
        </p:txBody>
      </p:sp>
      <p:sp>
        <p:nvSpPr>
          <p:cNvPr id="30" name="TextBox 29"/>
          <p:cNvSpPr txBox="1"/>
          <p:nvPr/>
        </p:nvSpPr>
        <p:spPr>
          <a:xfrm>
            <a:off x="1135670" y="3385444"/>
            <a:ext cx="2030428" cy="646331"/>
          </a:xfrm>
          <a:prstGeom prst="rect">
            <a:avLst/>
          </a:prstGeom>
          <a:noFill/>
        </p:spPr>
        <p:txBody>
          <a:bodyPr wrap="none" rtlCol="0">
            <a:spAutoFit/>
          </a:bodyPr>
          <a:lstStyle/>
          <a:p>
            <a:r>
              <a:rPr lang="en-GB" sz="3600" dirty="0" smtClean="0">
                <a:solidFill>
                  <a:schemeClr val="accent5"/>
                </a:solidFill>
              </a:rPr>
              <a:t>Workflow</a:t>
            </a:r>
            <a:endParaRPr lang="en-GB" sz="3600" dirty="0">
              <a:solidFill>
                <a:schemeClr val="accent5"/>
              </a:solidFill>
            </a:endParaRPr>
          </a:p>
        </p:txBody>
      </p:sp>
      <p:sp>
        <p:nvSpPr>
          <p:cNvPr id="31" name="TextBox 30"/>
          <p:cNvSpPr txBox="1"/>
          <p:nvPr/>
        </p:nvSpPr>
        <p:spPr>
          <a:xfrm>
            <a:off x="3201815" y="3523110"/>
            <a:ext cx="1473480" cy="461665"/>
          </a:xfrm>
          <a:prstGeom prst="rect">
            <a:avLst/>
          </a:prstGeom>
          <a:noFill/>
        </p:spPr>
        <p:txBody>
          <a:bodyPr wrap="none" rtlCol="0">
            <a:spAutoFit/>
          </a:bodyPr>
          <a:lstStyle/>
          <a:p>
            <a:r>
              <a:rPr lang="en-GB" sz="2400" dirty="0" smtClean="0">
                <a:solidFill>
                  <a:schemeClr val="tx2"/>
                </a:solidFill>
                <a:latin typeface="+mj-lt"/>
                <a:cs typeface="Aharoni" pitchFamily="2" charset="-79"/>
              </a:rPr>
              <a:t>Template</a:t>
            </a:r>
            <a:endParaRPr lang="en-GB" sz="2400" dirty="0">
              <a:solidFill>
                <a:schemeClr val="tx2"/>
              </a:solidFill>
              <a:latin typeface="+mj-lt"/>
              <a:cs typeface="Aharoni" pitchFamily="2" charset="-79"/>
            </a:endParaRPr>
          </a:p>
        </p:txBody>
      </p:sp>
      <p:sp>
        <p:nvSpPr>
          <p:cNvPr id="32" name="TextBox 31"/>
          <p:cNvSpPr txBox="1"/>
          <p:nvPr/>
        </p:nvSpPr>
        <p:spPr>
          <a:xfrm rot="16200000">
            <a:off x="661100" y="2477241"/>
            <a:ext cx="1205779" cy="584775"/>
          </a:xfrm>
          <a:prstGeom prst="rect">
            <a:avLst/>
          </a:prstGeom>
          <a:noFill/>
        </p:spPr>
        <p:txBody>
          <a:bodyPr wrap="none" rtlCol="0">
            <a:spAutoFit/>
          </a:bodyPr>
          <a:lstStyle/>
          <a:p>
            <a:r>
              <a:rPr lang="en-GB" sz="3200" dirty="0" smtClean="0">
                <a:solidFill>
                  <a:schemeClr val="tx2"/>
                </a:solidFill>
                <a:latin typeface="Bauhaus 93" pitchFamily="82" charset="0"/>
              </a:rPr>
              <a:t>Slides</a:t>
            </a:r>
            <a:endParaRPr lang="en-GB" sz="3200" dirty="0">
              <a:solidFill>
                <a:schemeClr val="tx2"/>
              </a:solidFill>
              <a:latin typeface="Bauhaus 93" pitchFamily="82" charset="0"/>
            </a:endParaRPr>
          </a:p>
        </p:txBody>
      </p:sp>
      <p:sp>
        <p:nvSpPr>
          <p:cNvPr id="33" name="TextBox 32"/>
          <p:cNvSpPr txBox="1"/>
          <p:nvPr/>
        </p:nvSpPr>
        <p:spPr>
          <a:xfrm rot="16200000">
            <a:off x="1680877" y="4522848"/>
            <a:ext cx="1768433" cy="646331"/>
          </a:xfrm>
          <a:prstGeom prst="rect">
            <a:avLst/>
          </a:prstGeom>
          <a:noFill/>
        </p:spPr>
        <p:txBody>
          <a:bodyPr wrap="none" rtlCol="0">
            <a:spAutoFit/>
          </a:bodyPr>
          <a:lstStyle/>
          <a:p>
            <a:r>
              <a:rPr lang="en-GB" sz="3600" dirty="0" smtClean="0">
                <a:solidFill>
                  <a:srgbClr val="009F3C"/>
                </a:solidFill>
                <a:latin typeface="Bauhaus 93" pitchFamily="82" charset="0"/>
              </a:rPr>
              <a:t>Agenda</a:t>
            </a:r>
            <a:endParaRPr lang="en-GB" sz="3600" dirty="0">
              <a:solidFill>
                <a:srgbClr val="009F3C"/>
              </a:solidFill>
              <a:latin typeface="Bauhaus 93" pitchFamily="82" charset="0"/>
            </a:endParaRPr>
          </a:p>
        </p:txBody>
      </p:sp>
      <p:sp>
        <p:nvSpPr>
          <p:cNvPr id="18" name="TextBox 17"/>
          <p:cNvSpPr txBox="1"/>
          <p:nvPr/>
        </p:nvSpPr>
        <p:spPr>
          <a:xfrm>
            <a:off x="3232733" y="4678235"/>
            <a:ext cx="734496" cy="400110"/>
          </a:xfrm>
          <a:prstGeom prst="rect">
            <a:avLst/>
          </a:prstGeom>
          <a:noFill/>
        </p:spPr>
        <p:txBody>
          <a:bodyPr wrap="none" rtlCol="0">
            <a:spAutoFit/>
          </a:bodyPr>
          <a:lstStyle/>
          <a:p>
            <a:r>
              <a:rPr lang="en-GB" sz="2000" dirty="0" smtClean="0">
                <a:solidFill>
                  <a:schemeClr val="accent4">
                    <a:lumMod val="60000"/>
                    <a:lumOff val="40000"/>
                  </a:schemeClr>
                </a:solidFill>
              </a:rPr>
              <a:t>Icons</a:t>
            </a:r>
            <a:endParaRPr lang="en-GB" sz="2000" dirty="0">
              <a:solidFill>
                <a:schemeClr val="accent4">
                  <a:lumMod val="60000"/>
                  <a:lumOff val="40000"/>
                </a:schemeClr>
              </a:solidFill>
            </a:endParaRPr>
          </a:p>
        </p:txBody>
      </p:sp>
      <p:sp>
        <p:nvSpPr>
          <p:cNvPr id="28" name="TextBox 27"/>
          <p:cNvSpPr txBox="1"/>
          <p:nvPr/>
        </p:nvSpPr>
        <p:spPr>
          <a:xfrm>
            <a:off x="3860470" y="3823674"/>
            <a:ext cx="1630575" cy="707886"/>
          </a:xfrm>
          <a:prstGeom prst="rect">
            <a:avLst/>
          </a:prstGeom>
          <a:noFill/>
        </p:spPr>
        <p:txBody>
          <a:bodyPr wrap="none" rtlCol="0">
            <a:spAutoFit/>
          </a:bodyPr>
          <a:lstStyle/>
          <a:p>
            <a:r>
              <a:rPr lang="en-GB" sz="4000" dirty="0" smtClean="0">
                <a:solidFill>
                  <a:srgbClr val="009F3C"/>
                </a:solidFill>
              </a:rPr>
              <a:t>Colour</a:t>
            </a:r>
            <a:endParaRPr lang="en-GB" sz="4000" dirty="0">
              <a:solidFill>
                <a:srgbClr val="009F3C"/>
              </a:solidFill>
            </a:endParaRPr>
          </a:p>
        </p:txBody>
      </p:sp>
      <p:sp>
        <p:nvSpPr>
          <p:cNvPr id="34" name="TextBox 33"/>
          <p:cNvSpPr txBox="1"/>
          <p:nvPr/>
        </p:nvSpPr>
        <p:spPr>
          <a:xfrm>
            <a:off x="765391" y="5563653"/>
            <a:ext cx="2467342" cy="584775"/>
          </a:xfrm>
          <a:prstGeom prst="rect">
            <a:avLst/>
          </a:prstGeom>
          <a:noFill/>
        </p:spPr>
        <p:txBody>
          <a:bodyPr wrap="none" rtlCol="0">
            <a:spAutoFit/>
          </a:bodyPr>
          <a:lstStyle/>
          <a:p>
            <a:r>
              <a:rPr lang="en-GB" sz="3200" dirty="0" smtClean="0">
                <a:solidFill>
                  <a:schemeClr val="tx2"/>
                </a:solidFill>
                <a:latin typeface="Bauhaus 93" pitchFamily="82" charset="0"/>
              </a:rPr>
              <a:t>Personalised</a:t>
            </a:r>
            <a:endParaRPr lang="en-GB" sz="3200" dirty="0">
              <a:solidFill>
                <a:schemeClr val="tx2"/>
              </a:solidFill>
              <a:latin typeface="Bauhaus 93" pitchFamily="82" charset="0"/>
            </a:endParaRPr>
          </a:p>
        </p:txBody>
      </p:sp>
      <p:sp>
        <p:nvSpPr>
          <p:cNvPr id="35" name="TextBox 34"/>
          <p:cNvSpPr txBox="1"/>
          <p:nvPr/>
        </p:nvSpPr>
        <p:spPr>
          <a:xfrm>
            <a:off x="4153461" y="4465768"/>
            <a:ext cx="1609736" cy="584775"/>
          </a:xfrm>
          <a:prstGeom prst="rect">
            <a:avLst/>
          </a:prstGeom>
          <a:noFill/>
        </p:spPr>
        <p:txBody>
          <a:bodyPr wrap="none" rtlCol="0">
            <a:spAutoFit/>
          </a:bodyPr>
          <a:lstStyle/>
          <a:p>
            <a:r>
              <a:rPr lang="en-GB" sz="3200" dirty="0" smtClean="0">
                <a:solidFill>
                  <a:schemeClr val="tx2"/>
                </a:solidFill>
                <a:latin typeface="Bauhaus 93" pitchFamily="82" charset="0"/>
              </a:rPr>
              <a:t>Bubbles</a:t>
            </a:r>
            <a:endParaRPr lang="en-GB" sz="3200" dirty="0">
              <a:solidFill>
                <a:schemeClr val="tx2"/>
              </a:solidFill>
              <a:latin typeface="Bauhaus 93" pitchFamily="82" charset="0"/>
            </a:endParaRPr>
          </a:p>
        </p:txBody>
      </p:sp>
      <p:sp>
        <p:nvSpPr>
          <p:cNvPr id="36" name="TextBox 35"/>
          <p:cNvSpPr txBox="1"/>
          <p:nvPr/>
        </p:nvSpPr>
        <p:spPr>
          <a:xfrm>
            <a:off x="4153461" y="2184853"/>
            <a:ext cx="939681" cy="584775"/>
          </a:xfrm>
          <a:prstGeom prst="rect">
            <a:avLst/>
          </a:prstGeom>
          <a:noFill/>
        </p:spPr>
        <p:txBody>
          <a:bodyPr wrap="none" rtlCol="0">
            <a:spAutoFit/>
          </a:bodyPr>
          <a:lstStyle/>
          <a:p>
            <a:r>
              <a:rPr lang="en-GB" sz="3200" dirty="0" smtClean="0">
                <a:solidFill>
                  <a:schemeClr val="accent1"/>
                </a:solidFill>
                <a:cs typeface="Aharoni" pitchFamily="2" charset="-79"/>
              </a:rPr>
              <a:t>Blue</a:t>
            </a:r>
            <a:endParaRPr lang="en-GB" sz="3200" dirty="0">
              <a:solidFill>
                <a:schemeClr val="accent1"/>
              </a:solidFill>
              <a:cs typeface="Aharoni" pitchFamily="2" charset="-79"/>
            </a:endParaRPr>
          </a:p>
        </p:txBody>
      </p:sp>
      <p:sp>
        <p:nvSpPr>
          <p:cNvPr id="37" name="TextBox 36"/>
          <p:cNvSpPr txBox="1"/>
          <p:nvPr/>
        </p:nvSpPr>
        <p:spPr>
          <a:xfrm>
            <a:off x="3232733" y="4263594"/>
            <a:ext cx="1015021" cy="584775"/>
          </a:xfrm>
          <a:prstGeom prst="rect">
            <a:avLst/>
          </a:prstGeom>
          <a:noFill/>
        </p:spPr>
        <p:txBody>
          <a:bodyPr wrap="none" rtlCol="0">
            <a:spAutoFit/>
          </a:bodyPr>
          <a:lstStyle/>
          <a:p>
            <a:r>
              <a:rPr lang="en-GB" sz="3200" dirty="0" smtClean="0">
                <a:solidFill>
                  <a:schemeClr val="bg1">
                    <a:lumMod val="65000"/>
                  </a:schemeClr>
                </a:solidFill>
                <a:latin typeface="+mj-lt"/>
                <a:cs typeface="Aharoni" pitchFamily="2" charset="-79"/>
              </a:rPr>
              <a:t>Grey</a:t>
            </a:r>
            <a:endParaRPr lang="en-GB" sz="3200" dirty="0">
              <a:solidFill>
                <a:schemeClr val="bg1">
                  <a:lumMod val="65000"/>
                </a:schemeClr>
              </a:solidFill>
              <a:latin typeface="+mj-lt"/>
              <a:cs typeface="Aharoni" pitchFamily="2" charset="-79"/>
            </a:endParaRPr>
          </a:p>
        </p:txBody>
      </p:sp>
      <p:sp>
        <p:nvSpPr>
          <p:cNvPr id="38" name="TextBox 37"/>
          <p:cNvSpPr txBox="1"/>
          <p:nvPr/>
        </p:nvSpPr>
        <p:spPr>
          <a:xfrm>
            <a:off x="6876255" y="4385847"/>
            <a:ext cx="1273105" cy="584775"/>
          </a:xfrm>
          <a:prstGeom prst="rect">
            <a:avLst/>
          </a:prstGeom>
          <a:noFill/>
        </p:spPr>
        <p:txBody>
          <a:bodyPr wrap="none" rtlCol="0">
            <a:spAutoFit/>
          </a:bodyPr>
          <a:lstStyle/>
          <a:p>
            <a:r>
              <a:rPr lang="en-GB" sz="3200" dirty="0" smtClean="0">
                <a:solidFill>
                  <a:schemeClr val="accent1"/>
                </a:solidFill>
                <a:cs typeface="Aharoni" pitchFamily="2" charset="-79"/>
              </a:rPr>
              <a:t>Frame</a:t>
            </a:r>
            <a:endParaRPr lang="en-GB" sz="3200" dirty="0">
              <a:solidFill>
                <a:schemeClr val="accent1"/>
              </a:solidFill>
              <a:cs typeface="Aharoni" pitchFamily="2" charset="-79"/>
            </a:endParaRPr>
          </a:p>
        </p:txBody>
      </p:sp>
    </p:spTree>
    <p:extLst>
      <p:ext uri="{BB962C8B-B14F-4D97-AF65-F5344CB8AC3E}">
        <p14:creationId xmlns:p14="http://schemas.microsoft.com/office/powerpoint/2010/main" val="112121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par>
                          <p:cTn id="36" fill="hold">
                            <p:stCondLst>
                              <p:cond delay="5500"/>
                            </p:stCondLst>
                            <p:childTnLst>
                              <p:par>
                                <p:cTn id="37" presetID="26"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80">
                                          <p:stCondLst>
                                            <p:cond delay="0"/>
                                          </p:stCondLst>
                                        </p:cTn>
                                        <p:tgtEl>
                                          <p:spTgt spid="25"/>
                                        </p:tgtEl>
                                      </p:cBhvr>
                                    </p:animEffect>
                                    <p:anim calcmode="lin" valueType="num">
                                      <p:cBhvr>
                                        <p:cTn id="4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45" dur="26">
                                          <p:stCondLst>
                                            <p:cond delay="650"/>
                                          </p:stCondLst>
                                        </p:cTn>
                                        <p:tgtEl>
                                          <p:spTgt spid="25"/>
                                        </p:tgtEl>
                                      </p:cBhvr>
                                      <p:to x="100000" y="60000"/>
                                    </p:animScale>
                                    <p:animScale>
                                      <p:cBhvr>
                                        <p:cTn id="46" dur="166" decel="50000">
                                          <p:stCondLst>
                                            <p:cond delay="676"/>
                                          </p:stCondLst>
                                        </p:cTn>
                                        <p:tgtEl>
                                          <p:spTgt spid="25"/>
                                        </p:tgtEl>
                                      </p:cBhvr>
                                      <p:to x="100000" y="100000"/>
                                    </p:animScale>
                                    <p:animScale>
                                      <p:cBhvr>
                                        <p:cTn id="47" dur="26">
                                          <p:stCondLst>
                                            <p:cond delay="1312"/>
                                          </p:stCondLst>
                                        </p:cTn>
                                        <p:tgtEl>
                                          <p:spTgt spid="25"/>
                                        </p:tgtEl>
                                      </p:cBhvr>
                                      <p:to x="100000" y="80000"/>
                                    </p:animScale>
                                    <p:animScale>
                                      <p:cBhvr>
                                        <p:cTn id="48" dur="166" decel="50000">
                                          <p:stCondLst>
                                            <p:cond delay="1338"/>
                                          </p:stCondLst>
                                        </p:cTn>
                                        <p:tgtEl>
                                          <p:spTgt spid="25"/>
                                        </p:tgtEl>
                                      </p:cBhvr>
                                      <p:to x="100000" y="100000"/>
                                    </p:animScale>
                                    <p:animScale>
                                      <p:cBhvr>
                                        <p:cTn id="49" dur="26">
                                          <p:stCondLst>
                                            <p:cond delay="1642"/>
                                          </p:stCondLst>
                                        </p:cTn>
                                        <p:tgtEl>
                                          <p:spTgt spid="25"/>
                                        </p:tgtEl>
                                      </p:cBhvr>
                                      <p:to x="100000" y="90000"/>
                                    </p:animScale>
                                    <p:animScale>
                                      <p:cBhvr>
                                        <p:cTn id="50" dur="166" decel="50000">
                                          <p:stCondLst>
                                            <p:cond delay="1668"/>
                                          </p:stCondLst>
                                        </p:cTn>
                                        <p:tgtEl>
                                          <p:spTgt spid="25"/>
                                        </p:tgtEl>
                                      </p:cBhvr>
                                      <p:to x="100000" y="100000"/>
                                    </p:animScale>
                                    <p:animScale>
                                      <p:cBhvr>
                                        <p:cTn id="51" dur="26">
                                          <p:stCondLst>
                                            <p:cond delay="1808"/>
                                          </p:stCondLst>
                                        </p:cTn>
                                        <p:tgtEl>
                                          <p:spTgt spid="25"/>
                                        </p:tgtEl>
                                      </p:cBhvr>
                                      <p:to x="100000" y="95000"/>
                                    </p:animScale>
                                    <p:animScale>
                                      <p:cBhvr>
                                        <p:cTn id="52" dur="166" decel="50000">
                                          <p:stCondLst>
                                            <p:cond delay="1834"/>
                                          </p:stCondLst>
                                        </p:cTn>
                                        <p:tgtEl>
                                          <p:spTgt spid="25"/>
                                        </p:tgtEl>
                                      </p:cBhvr>
                                      <p:to x="100000" y="100000"/>
                                    </p:animScale>
                                  </p:childTnLst>
                                </p:cTn>
                              </p:par>
                            </p:childTnLst>
                          </p:cTn>
                        </p:par>
                        <p:par>
                          <p:cTn id="53" fill="hold">
                            <p:stCondLst>
                              <p:cond delay="7500"/>
                            </p:stCondLst>
                            <p:childTnLst>
                              <p:par>
                                <p:cTn id="54" presetID="45"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2000"/>
                                        <p:tgtEl>
                                          <p:spTgt spid="23"/>
                                        </p:tgtEl>
                                      </p:cBhvr>
                                    </p:animEffect>
                                    <p:anim calcmode="lin" valueType="num">
                                      <p:cBhvr>
                                        <p:cTn id="57" dur="2000" fill="hold"/>
                                        <p:tgtEl>
                                          <p:spTgt spid="23"/>
                                        </p:tgtEl>
                                        <p:attrNameLst>
                                          <p:attrName>ppt_w</p:attrName>
                                        </p:attrNameLst>
                                      </p:cBhvr>
                                      <p:tavLst>
                                        <p:tav tm="0" fmla="#ppt_w*sin(2.5*pi*$)">
                                          <p:val>
                                            <p:fltVal val="0"/>
                                          </p:val>
                                        </p:tav>
                                        <p:tav tm="100000">
                                          <p:val>
                                            <p:fltVal val="1"/>
                                          </p:val>
                                        </p:tav>
                                      </p:tavLst>
                                    </p:anim>
                                    <p:anim calcmode="lin" valueType="num">
                                      <p:cBhvr>
                                        <p:cTn id="58" dur="2000" fill="hold"/>
                                        <p:tgtEl>
                                          <p:spTgt spid="23"/>
                                        </p:tgtEl>
                                        <p:attrNameLst>
                                          <p:attrName>ppt_h</p:attrName>
                                        </p:attrNameLst>
                                      </p:cBhvr>
                                      <p:tavLst>
                                        <p:tav tm="0">
                                          <p:val>
                                            <p:strVal val="#ppt_h"/>
                                          </p:val>
                                        </p:tav>
                                        <p:tav tm="100000">
                                          <p:val>
                                            <p:strVal val="#ppt_h"/>
                                          </p:val>
                                        </p:tav>
                                      </p:tavLst>
                                    </p:anim>
                                  </p:childTnLst>
                                </p:cTn>
                              </p:par>
                            </p:childTnLst>
                          </p:cTn>
                        </p:par>
                        <p:par>
                          <p:cTn id="59" fill="hold">
                            <p:stCondLst>
                              <p:cond delay="9500"/>
                            </p:stCondLst>
                            <p:childTnLst>
                              <p:par>
                                <p:cTn id="60" presetID="53" presetClass="entr" presetSubtype="16"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par>
                          <p:cTn id="65" fill="hold">
                            <p:stCondLst>
                              <p:cond delay="10000"/>
                            </p:stCondLst>
                            <p:childTnLst>
                              <p:par>
                                <p:cTn id="66" presetID="45"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anim calcmode="lin" valueType="num">
                                      <p:cBhvr>
                                        <p:cTn id="69" dur="2000" fill="hold"/>
                                        <p:tgtEl>
                                          <p:spTgt spid="26"/>
                                        </p:tgtEl>
                                        <p:attrNameLst>
                                          <p:attrName>ppt_w</p:attrName>
                                        </p:attrNameLst>
                                      </p:cBhvr>
                                      <p:tavLst>
                                        <p:tav tm="0" fmla="#ppt_w*sin(2.5*pi*$)">
                                          <p:val>
                                            <p:fltVal val="0"/>
                                          </p:val>
                                        </p:tav>
                                        <p:tav tm="100000">
                                          <p:val>
                                            <p:fltVal val="1"/>
                                          </p:val>
                                        </p:tav>
                                      </p:tavLst>
                                    </p:anim>
                                    <p:anim calcmode="lin" valueType="num">
                                      <p:cBhvr>
                                        <p:cTn id="70" dur="2000" fill="hold"/>
                                        <p:tgtEl>
                                          <p:spTgt spid="26"/>
                                        </p:tgtEl>
                                        <p:attrNameLst>
                                          <p:attrName>ppt_h</p:attrName>
                                        </p:attrNameLst>
                                      </p:cBhvr>
                                      <p:tavLst>
                                        <p:tav tm="0">
                                          <p:val>
                                            <p:strVal val="#ppt_h"/>
                                          </p:val>
                                        </p:tav>
                                        <p:tav tm="100000">
                                          <p:val>
                                            <p:strVal val="#ppt_h"/>
                                          </p:val>
                                        </p:tav>
                                      </p:tavLst>
                                    </p:anim>
                                  </p:childTnLst>
                                </p:cTn>
                              </p:par>
                            </p:childTnLst>
                          </p:cTn>
                        </p:par>
                        <p:par>
                          <p:cTn id="71" fill="hold">
                            <p:stCondLst>
                              <p:cond delay="12000"/>
                            </p:stCondLst>
                            <p:childTnLst>
                              <p:par>
                                <p:cTn id="72" presetID="22" presetClass="entr" presetSubtype="4"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500"/>
                                        <p:tgtEl>
                                          <p:spTgt spid="18"/>
                                        </p:tgtEl>
                                      </p:cBhvr>
                                    </p:animEffect>
                                  </p:childTnLst>
                                </p:cTn>
                              </p:par>
                            </p:childTnLst>
                          </p:cTn>
                        </p:par>
                        <p:par>
                          <p:cTn id="75" fill="hold">
                            <p:stCondLst>
                              <p:cond delay="1250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par>
                          <p:cTn id="79" fill="hold">
                            <p:stCondLst>
                              <p:cond delay="13000"/>
                            </p:stCondLst>
                            <p:childTnLst>
                              <p:par>
                                <p:cTn id="80" presetID="10" presetClass="entr" presetSubtype="0" fill="hold" grpId="0"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par>
                          <p:cTn id="83" fill="hold">
                            <p:stCondLst>
                              <p:cond delay="13500"/>
                            </p:stCondLst>
                            <p:childTnLst>
                              <p:par>
                                <p:cTn id="84" presetID="2" presetClass="entr" presetSubtype="4"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6"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circle(in)">
                                      <p:cBhvr>
                                        <p:cTn id="97" dur="2000"/>
                                        <p:tgtEl>
                                          <p:spTgt spid="21"/>
                                        </p:tgtEl>
                                      </p:cBhvr>
                                    </p:animEffect>
                                  </p:childTnLst>
                                </p:cTn>
                              </p:par>
                            </p:childTnLst>
                          </p:cTn>
                        </p:par>
                        <p:par>
                          <p:cTn id="98" fill="hold">
                            <p:stCondLst>
                              <p:cond delay="17000"/>
                            </p:stCondLst>
                            <p:childTnLst>
                              <p:par>
                                <p:cTn id="99" presetID="2" presetClass="entr" presetSubtype="4" fill="hold" grpId="0" nodeType="after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2200" fill="hold"/>
                                        <p:tgtEl>
                                          <p:spTgt spid="30"/>
                                        </p:tgtEl>
                                        <p:attrNameLst>
                                          <p:attrName>ppt_x</p:attrName>
                                        </p:attrNameLst>
                                      </p:cBhvr>
                                      <p:tavLst>
                                        <p:tav tm="0">
                                          <p:val>
                                            <p:strVal val="#ppt_x"/>
                                          </p:val>
                                        </p:tav>
                                        <p:tav tm="100000">
                                          <p:val>
                                            <p:strVal val="#ppt_x"/>
                                          </p:val>
                                        </p:tav>
                                      </p:tavLst>
                                    </p:anim>
                                    <p:anim calcmode="lin" valueType="num">
                                      <p:cBhvr additive="base">
                                        <p:cTn id="102" dur="2200" fill="hold"/>
                                        <p:tgtEl>
                                          <p:spTgt spid="30"/>
                                        </p:tgtEl>
                                        <p:attrNameLst>
                                          <p:attrName>ppt_y</p:attrName>
                                        </p:attrNameLst>
                                      </p:cBhvr>
                                      <p:tavLst>
                                        <p:tav tm="0">
                                          <p:val>
                                            <p:strVal val="1+#ppt_h/2"/>
                                          </p:val>
                                        </p:tav>
                                        <p:tav tm="100000">
                                          <p:val>
                                            <p:strVal val="#ppt_y"/>
                                          </p:val>
                                        </p:tav>
                                      </p:tavLst>
                                    </p:anim>
                                  </p:childTnLst>
                                </p:cTn>
                              </p:par>
                            </p:childTnLst>
                          </p:cTn>
                        </p:par>
                        <p:par>
                          <p:cTn id="103" fill="hold">
                            <p:stCondLst>
                              <p:cond delay="19200"/>
                            </p:stCondLst>
                            <p:childTnLst>
                              <p:par>
                                <p:cTn id="104" presetID="26"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down)">
                                      <p:cBhvr>
                                        <p:cTn id="106" dur="580">
                                          <p:stCondLst>
                                            <p:cond delay="0"/>
                                          </p:stCondLst>
                                        </p:cTn>
                                        <p:tgtEl>
                                          <p:spTgt spid="22"/>
                                        </p:tgtEl>
                                      </p:cBhvr>
                                    </p:animEffect>
                                    <p:anim calcmode="lin" valueType="num">
                                      <p:cBhvr>
                                        <p:cTn id="10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12" dur="26">
                                          <p:stCondLst>
                                            <p:cond delay="650"/>
                                          </p:stCondLst>
                                        </p:cTn>
                                        <p:tgtEl>
                                          <p:spTgt spid="22"/>
                                        </p:tgtEl>
                                      </p:cBhvr>
                                      <p:to x="100000" y="60000"/>
                                    </p:animScale>
                                    <p:animScale>
                                      <p:cBhvr>
                                        <p:cTn id="113" dur="166" decel="50000">
                                          <p:stCondLst>
                                            <p:cond delay="676"/>
                                          </p:stCondLst>
                                        </p:cTn>
                                        <p:tgtEl>
                                          <p:spTgt spid="22"/>
                                        </p:tgtEl>
                                      </p:cBhvr>
                                      <p:to x="100000" y="100000"/>
                                    </p:animScale>
                                    <p:animScale>
                                      <p:cBhvr>
                                        <p:cTn id="114" dur="26">
                                          <p:stCondLst>
                                            <p:cond delay="1312"/>
                                          </p:stCondLst>
                                        </p:cTn>
                                        <p:tgtEl>
                                          <p:spTgt spid="22"/>
                                        </p:tgtEl>
                                      </p:cBhvr>
                                      <p:to x="100000" y="80000"/>
                                    </p:animScale>
                                    <p:animScale>
                                      <p:cBhvr>
                                        <p:cTn id="115" dur="166" decel="50000">
                                          <p:stCondLst>
                                            <p:cond delay="1338"/>
                                          </p:stCondLst>
                                        </p:cTn>
                                        <p:tgtEl>
                                          <p:spTgt spid="22"/>
                                        </p:tgtEl>
                                      </p:cBhvr>
                                      <p:to x="100000" y="100000"/>
                                    </p:animScale>
                                    <p:animScale>
                                      <p:cBhvr>
                                        <p:cTn id="116" dur="26">
                                          <p:stCondLst>
                                            <p:cond delay="1642"/>
                                          </p:stCondLst>
                                        </p:cTn>
                                        <p:tgtEl>
                                          <p:spTgt spid="22"/>
                                        </p:tgtEl>
                                      </p:cBhvr>
                                      <p:to x="100000" y="90000"/>
                                    </p:animScale>
                                    <p:animScale>
                                      <p:cBhvr>
                                        <p:cTn id="117" dur="166" decel="50000">
                                          <p:stCondLst>
                                            <p:cond delay="1668"/>
                                          </p:stCondLst>
                                        </p:cTn>
                                        <p:tgtEl>
                                          <p:spTgt spid="22"/>
                                        </p:tgtEl>
                                      </p:cBhvr>
                                      <p:to x="100000" y="100000"/>
                                    </p:animScale>
                                    <p:animScale>
                                      <p:cBhvr>
                                        <p:cTn id="118" dur="26">
                                          <p:stCondLst>
                                            <p:cond delay="1808"/>
                                          </p:stCondLst>
                                        </p:cTn>
                                        <p:tgtEl>
                                          <p:spTgt spid="22"/>
                                        </p:tgtEl>
                                      </p:cBhvr>
                                      <p:to x="100000" y="95000"/>
                                    </p:animScale>
                                    <p:animScale>
                                      <p:cBhvr>
                                        <p:cTn id="119" dur="166" decel="50000">
                                          <p:stCondLst>
                                            <p:cond delay="1834"/>
                                          </p:stCondLst>
                                        </p:cTn>
                                        <p:tgtEl>
                                          <p:spTgt spid="22"/>
                                        </p:tgtEl>
                                      </p:cBhvr>
                                      <p:to x="100000" y="100000"/>
                                    </p:animScale>
                                  </p:childTnLst>
                                </p:cTn>
                              </p:par>
                            </p:childTnLst>
                          </p:cTn>
                        </p:par>
                        <p:par>
                          <p:cTn id="120" fill="hold">
                            <p:stCondLst>
                              <p:cond delay="21200"/>
                            </p:stCondLst>
                            <p:childTnLst>
                              <p:par>
                                <p:cTn id="121" presetID="16" presetClass="entr" presetSubtype="21"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barn(inVertical)">
                                      <p:cBhvr>
                                        <p:cTn id="123" dur="500"/>
                                        <p:tgtEl>
                                          <p:spTgt spid="28"/>
                                        </p:tgtEl>
                                      </p:cBhvr>
                                    </p:animEffect>
                                  </p:childTnLst>
                                </p:cTn>
                              </p:par>
                            </p:childTnLst>
                          </p:cTn>
                        </p:par>
                        <p:par>
                          <p:cTn id="124" fill="hold">
                            <p:stCondLst>
                              <p:cond delay="21700"/>
                            </p:stCondLst>
                            <p:childTnLst>
                              <p:par>
                                <p:cTn id="125" presetID="26"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down)">
                                      <p:cBhvr>
                                        <p:cTn id="127" dur="580">
                                          <p:stCondLst>
                                            <p:cond delay="0"/>
                                          </p:stCondLst>
                                        </p:cTn>
                                        <p:tgtEl>
                                          <p:spTgt spid="34"/>
                                        </p:tgtEl>
                                      </p:cBhvr>
                                    </p:animEffect>
                                    <p:anim calcmode="lin" valueType="num">
                                      <p:cBhvr>
                                        <p:cTn id="12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33" dur="26">
                                          <p:stCondLst>
                                            <p:cond delay="650"/>
                                          </p:stCondLst>
                                        </p:cTn>
                                        <p:tgtEl>
                                          <p:spTgt spid="34"/>
                                        </p:tgtEl>
                                      </p:cBhvr>
                                      <p:to x="100000" y="60000"/>
                                    </p:animScale>
                                    <p:animScale>
                                      <p:cBhvr>
                                        <p:cTn id="134" dur="166" decel="50000">
                                          <p:stCondLst>
                                            <p:cond delay="676"/>
                                          </p:stCondLst>
                                        </p:cTn>
                                        <p:tgtEl>
                                          <p:spTgt spid="34"/>
                                        </p:tgtEl>
                                      </p:cBhvr>
                                      <p:to x="100000" y="100000"/>
                                    </p:animScale>
                                    <p:animScale>
                                      <p:cBhvr>
                                        <p:cTn id="135" dur="26">
                                          <p:stCondLst>
                                            <p:cond delay="1312"/>
                                          </p:stCondLst>
                                        </p:cTn>
                                        <p:tgtEl>
                                          <p:spTgt spid="34"/>
                                        </p:tgtEl>
                                      </p:cBhvr>
                                      <p:to x="100000" y="80000"/>
                                    </p:animScale>
                                    <p:animScale>
                                      <p:cBhvr>
                                        <p:cTn id="136" dur="166" decel="50000">
                                          <p:stCondLst>
                                            <p:cond delay="1338"/>
                                          </p:stCondLst>
                                        </p:cTn>
                                        <p:tgtEl>
                                          <p:spTgt spid="34"/>
                                        </p:tgtEl>
                                      </p:cBhvr>
                                      <p:to x="100000" y="100000"/>
                                    </p:animScale>
                                    <p:animScale>
                                      <p:cBhvr>
                                        <p:cTn id="137" dur="26">
                                          <p:stCondLst>
                                            <p:cond delay="1642"/>
                                          </p:stCondLst>
                                        </p:cTn>
                                        <p:tgtEl>
                                          <p:spTgt spid="34"/>
                                        </p:tgtEl>
                                      </p:cBhvr>
                                      <p:to x="100000" y="90000"/>
                                    </p:animScale>
                                    <p:animScale>
                                      <p:cBhvr>
                                        <p:cTn id="138" dur="166" decel="50000">
                                          <p:stCondLst>
                                            <p:cond delay="1668"/>
                                          </p:stCondLst>
                                        </p:cTn>
                                        <p:tgtEl>
                                          <p:spTgt spid="34"/>
                                        </p:tgtEl>
                                      </p:cBhvr>
                                      <p:to x="100000" y="100000"/>
                                    </p:animScale>
                                    <p:animScale>
                                      <p:cBhvr>
                                        <p:cTn id="139" dur="26">
                                          <p:stCondLst>
                                            <p:cond delay="1808"/>
                                          </p:stCondLst>
                                        </p:cTn>
                                        <p:tgtEl>
                                          <p:spTgt spid="34"/>
                                        </p:tgtEl>
                                      </p:cBhvr>
                                      <p:to x="100000" y="95000"/>
                                    </p:animScale>
                                    <p:animScale>
                                      <p:cBhvr>
                                        <p:cTn id="140" dur="166" decel="50000">
                                          <p:stCondLst>
                                            <p:cond delay="1834"/>
                                          </p:stCondLst>
                                        </p:cTn>
                                        <p:tgtEl>
                                          <p:spTgt spid="34"/>
                                        </p:tgtEl>
                                      </p:cBhvr>
                                      <p:to x="100000" y="100000"/>
                                    </p:animScale>
                                  </p:childTnLst>
                                </p:cTn>
                              </p:par>
                            </p:childTnLst>
                          </p:cTn>
                        </p:par>
                        <p:par>
                          <p:cTn id="141" fill="hold">
                            <p:stCondLst>
                              <p:cond delay="23700"/>
                            </p:stCondLst>
                            <p:childTnLst>
                              <p:par>
                                <p:cTn id="142" presetID="53" presetClass="entr" presetSubtype="16" fill="hold" grpId="0" nodeType="afterEffect">
                                  <p:stCondLst>
                                    <p:cond delay="0"/>
                                  </p:stCondLst>
                                  <p:childTnLst>
                                    <p:set>
                                      <p:cBhvr>
                                        <p:cTn id="143" dur="1" fill="hold">
                                          <p:stCondLst>
                                            <p:cond delay="0"/>
                                          </p:stCondLst>
                                        </p:cTn>
                                        <p:tgtEl>
                                          <p:spTgt spid="35"/>
                                        </p:tgtEl>
                                        <p:attrNameLst>
                                          <p:attrName>style.visibility</p:attrName>
                                        </p:attrNameLst>
                                      </p:cBhvr>
                                      <p:to>
                                        <p:strVal val="visible"/>
                                      </p:to>
                                    </p:set>
                                    <p:anim calcmode="lin" valueType="num">
                                      <p:cBhvr>
                                        <p:cTn id="144" dur="500" fill="hold"/>
                                        <p:tgtEl>
                                          <p:spTgt spid="35"/>
                                        </p:tgtEl>
                                        <p:attrNameLst>
                                          <p:attrName>ppt_w</p:attrName>
                                        </p:attrNameLst>
                                      </p:cBhvr>
                                      <p:tavLst>
                                        <p:tav tm="0">
                                          <p:val>
                                            <p:fltVal val="0"/>
                                          </p:val>
                                        </p:tav>
                                        <p:tav tm="100000">
                                          <p:val>
                                            <p:strVal val="#ppt_w"/>
                                          </p:val>
                                        </p:tav>
                                      </p:tavLst>
                                    </p:anim>
                                    <p:anim calcmode="lin" valueType="num">
                                      <p:cBhvr>
                                        <p:cTn id="145" dur="500" fill="hold"/>
                                        <p:tgtEl>
                                          <p:spTgt spid="35"/>
                                        </p:tgtEl>
                                        <p:attrNameLst>
                                          <p:attrName>ppt_h</p:attrName>
                                        </p:attrNameLst>
                                      </p:cBhvr>
                                      <p:tavLst>
                                        <p:tav tm="0">
                                          <p:val>
                                            <p:fltVal val="0"/>
                                          </p:val>
                                        </p:tav>
                                        <p:tav tm="100000">
                                          <p:val>
                                            <p:strVal val="#ppt_h"/>
                                          </p:val>
                                        </p:tav>
                                      </p:tavLst>
                                    </p:anim>
                                    <p:animEffect transition="in" filter="fade">
                                      <p:cBhvr>
                                        <p:cTn id="1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23" grpId="0"/>
      <p:bldP spid="24" grpId="0"/>
      <p:bldP spid="25" grpId="0"/>
      <p:bldP spid="26" grpId="0"/>
      <p:bldP spid="27" grpId="0"/>
      <p:bldP spid="29" grpId="0"/>
      <p:bldP spid="30" grpId="0"/>
      <p:bldP spid="31" grpId="0"/>
      <p:bldP spid="32" grpId="0"/>
      <p:bldP spid="33" grpId="0"/>
      <p:bldP spid="18" grpId="0"/>
      <p:bldP spid="28"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Solution</a:t>
            </a:r>
            <a:endParaRPr lang="zh-CN" altLang="en-US" dirty="0"/>
          </a:p>
        </p:txBody>
      </p:sp>
      <p:sp>
        <p:nvSpPr>
          <p:cNvPr id="3" name="Content Placeholder 2"/>
          <p:cNvSpPr>
            <a:spLocks noGrp="1"/>
          </p:cNvSpPr>
          <p:nvPr>
            <p:ph idx="1"/>
          </p:nvPr>
        </p:nvSpPr>
        <p:spPr/>
        <p:txBody>
          <a:bodyPr/>
          <a:lstStyle/>
          <a:p>
            <a:r>
              <a:rPr lang="en-US" altLang="zh-CN" dirty="0" smtClean="0"/>
              <a:t>Auto 3D Model </a:t>
            </a:r>
            <a:r>
              <a:rPr lang="en-US" altLang="zh-CN" dirty="0"/>
              <a:t>print </a:t>
            </a:r>
            <a:r>
              <a:rPr lang="en-US" altLang="zh-CN" dirty="0" smtClean="0"/>
              <a:t>screenshot to image (WebGL, X3D or any format base on HMTL Canvas)</a:t>
            </a:r>
          </a:p>
          <a:p>
            <a:r>
              <a:rPr lang="en-US" altLang="zh-CN" dirty="0" smtClean="0"/>
              <a:t>Auto Image Analyze and Comparison method</a:t>
            </a:r>
          </a:p>
          <a:p>
            <a:r>
              <a:rPr lang="en-US" altLang="zh-CN" dirty="0" smtClean="0"/>
              <a:t>The Images recognition method base on Internet</a:t>
            </a:r>
          </a:p>
          <a:p>
            <a:r>
              <a:rPr lang="en-US" altLang="zh-CN" dirty="0" smtClean="0"/>
              <a:t>Implement API of the image auto semantic</a:t>
            </a:r>
            <a:endParaRPr lang="en-US" altLang="zh-CN" dirty="0"/>
          </a:p>
          <a:p>
            <a:endParaRPr lang="en-US" altLang="zh-CN" dirty="0"/>
          </a:p>
          <a:p>
            <a:pPr marL="0" indent="0">
              <a:buNone/>
            </a:pPr>
            <a:r>
              <a:rPr lang="en-US" altLang="zh-CN" b="1" dirty="0" smtClean="0">
                <a:solidFill>
                  <a:srgbClr val="F58D01"/>
                </a:solidFill>
              </a:rPr>
              <a:t>For high performance of images semantic annotation automatically</a:t>
            </a:r>
            <a:endParaRPr lang="zh-CN" altLang="en-US" b="1" dirty="0">
              <a:solidFill>
                <a:srgbClr val="F58D01"/>
              </a:solidFill>
            </a:endParaRPr>
          </a:p>
        </p:txBody>
      </p:sp>
    </p:spTree>
    <p:extLst>
      <p:ext uri="{BB962C8B-B14F-4D97-AF65-F5344CB8AC3E}">
        <p14:creationId xmlns:p14="http://schemas.microsoft.com/office/powerpoint/2010/main" val="31702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Solution</a:t>
            </a:r>
            <a:endParaRPr lang="en-GB" dirty="0"/>
          </a:p>
        </p:txBody>
      </p:sp>
      <p:sp>
        <p:nvSpPr>
          <p:cNvPr id="25" name="Right Arrow 24"/>
          <p:cNvSpPr/>
          <p:nvPr/>
        </p:nvSpPr>
        <p:spPr>
          <a:xfrm>
            <a:off x="4247928" y="3356776"/>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a:off x="2051864" y="3356776"/>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a:off x="6527225" y="3348300"/>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611848" y="2950924"/>
            <a:ext cx="1296000" cy="1855520"/>
            <a:chOff x="251664" y="2950924"/>
            <a:chExt cx="1296000" cy="1855520"/>
          </a:xfrm>
        </p:grpSpPr>
        <p:sp>
          <p:nvSpPr>
            <p:cNvPr id="19" name="Rectangle 18"/>
            <p:cNvSpPr/>
            <p:nvPr/>
          </p:nvSpPr>
          <p:spPr>
            <a:xfrm>
              <a:off x="251664" y="2950924"/>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3D</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330437" y="4437112"/>
              <a:ext cx="113845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altLang="zh-CN" dirty="0"/>
                <a:t>3D </a:t>
              </a:r>
              <a:r>
                <a:rPr lang="en-US" altLang="zh-CN" dirty="0" smtClean="0"/>
                <a:t>Model</a:t>
              </a:r>
              <a:endParaRPr lang="en-US" altLang="zh-CN" dirty="0"/>
            </a:p>
          </p:txBody>
        </p:sp>
      </p:grpSp>
      <p:grpSp>
        <p:nvGrpSpPr>
          <p:cNvPr id="7" name="Group 6"/>
          <p:cNvGrpSpPr/>
          <p:nvPr/>
        </p:nvGrpSpPr>
        <p:grpSpPr>
          <a:xfrm>
            <a:off x="2627928" y="2924728"/>
            <a:ext cx="1296000" cy="1885124"/>
            <a:chOff x="2267744" y="2924728"/>
            <a:chExt cx="1296000" cy="1885124"/>
          </a:xfrm>
        </p:grpSpPr>
        <p:grpSp>
          <p:nvGrpSpPr>
            <p:cNvPr id="3" name="Group 2"/>
            <p:cNvGrpSpPr/>
            <p:nvPr/>
          </p:nvGrpSpPr>
          <p:grpSpPr>
            <a:xfrm>
              <a:off x="2267744" y="2924728"/>
              <a:ext cx="1296000" cy="1296144"/>
              <a:chOff x="2373336" y="3356775"/>
              <a:chExt cx="1296000" cy="1296144"/>
            </a:xfrm>
          </p:grpSpPr>
          <p:sp>
            <p:nvSpPr>
              <p:cNvPr id="9" name="Rectangle 8"/>
              <p:cNvSpPr/>
              <p:nvPr/>
            </p:nvSpPr>
            <p:spPr>
              <a:xfrm>
                <a:off x="2373336" y="3356775"/>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Freeform 9"/>
              <p:cNvSpPr>
                <a:spLocks noEditPoints="1"/>
              </p:cNvSpPr>
              <p:nvPr/>
            </p:nvSpPr>
            <p:spPr bwMode="auto">
              <a:xfrm>
                <a:off x="2620085" y="3633375"/>
                <a:ext cx="802502" cy="742945"/>
              </a:xfrm>
              <a:custGeom>
                <a:avLst/>
                <a:gdLst>
                  <a:gd name="T0" fmla="*/ 7269 w 11628"/>
                  <a:gd name="T1" fmla="*/ 6062 h 10777"/>
                  <a:gd name="T2" fmla="*/ 8269 w 11628"/>
                  <a:gd name="T3" fmla="*/ 5063 h 10777"/>
                  <a:gd name="T4" fmla="*/ 9268 w 11628"/>
                  <a:gd name="T5" fmla="*/ 6062 h 10777"/>
                  <a:gd name="T6" fmla="*/ 8269 w 11628"/>
                  <a:gd name="T7" fmla="*/ 7062 h 10777"/>
                  <a:gd name="T8" fmla="*/ 7269 w 11628"/>
                  <a:gd name="T9" fmla="*/ 6062 h 10777"/>
                  <a:gd name="T10" fmla="*/ 11628 w 11628"/>
                  <a:gd name="T11" fmla="*/ 3684 h 10777"/>
                  <a:gd name="T12" fmla="*/ 11628 w 11628"/>
                  <a:gd name="T13" fmla="*/ 10777 h 10777"/>
                  <a:gd name="T14" fmla="*/ 4856 w 11628"/>
                  <a:gd name="T15" fmla="*/ 10777 h 10777"/>
                  <a:gd name="T16" fmla="*/ 4856 w 11628"/>
                  <a:gd name="T17" fmla="*/ 9762 h 10777"/>
                  <a:gd name="T18" fmla="*/ 4085 w 11628"/>
                  <a:gd name="T19" fmla="*/ 9952 h 10777"/>
                  <a:gd name="T20" fmla="*/ 2389 w 11628"/>
                  <a:gd name="T21" fmla="*/ 3065 h 10777"/>
                  <a:gd name="T22" fmla="*/ 7022 w 11628"/>
                  <a:gd name="T23" fmla="*/ 1924 h 10777"/>
                  <a:gd name="T24" fmla="*/ 6312 w 11628"/>
                  <a:gd name="T25" fmla="*/ 2099 h 10777"/>
                  <a:gd name="T26" fmla="*/ 5764 w 11628"/>
                  <a:gd name="T27" fmla="*/ 962 h 10777"/>
                  <a:gd name="T28" fmla="*/ 963 w 11628"/>
                  <a:gd name="T29" fmla="*/ 3275 h 10777"/>
                  <a:gd name="T30" fmla="*/ 3023 w 11628"/>
                  <a:gd name="T31" fmla="*/ 7552 h 10777"/>
                  <a:gd name="T32" fmla="*/ 3444 w 11628"/>
                  <a:gd name="T33" fmla="*/ 7349 h 10777"/>
                  <a:gd name="T34" fmla="*/ 3841 w 11628"/>
                  <a:gd name="T35" fmla="*/ 8961 h 10777"/>
                  <a:gd name="T36" fmla="*/ 3078 w 11628"/>
                  <a:gd name="T37" fmla="*/ 9329 h 10777"/>
                  <a:gd name="T38" fmla="*/ 0 w 11628"/>
                  <a:gd name="T39" fmla="*/ 2939 h 10777"/>
                  <a:gd name="T40" fmla="*/ 6101 w 11628"/>
                  <a:gd name="T41" fmla="*/ 0 h 10777"/>
                  <a:gd name="T42" fmla="*/ 7027 w 11628"/>
                  <a:gd name="T43" fmla="*/ 1922 h 10777"/>
                  <a:gd name="T44" fmla="*/ 8964 w 11628"/>
                  <a:gd name="T45" fmla="*/ 1445 h 10777"/>
                  <a:gd name="T46" fmla="*/ 9515 w 11628"/>
                  <a:gd name="T47" fmla="*/ 3684 h 10777"/>
                  <a:gd name="T48" fmla="*/ 11628 w 11628"/>
                  <a:gd name="T49" fmla="*/ 3684 h 10777"/>
                  <a:gd name="T50" fmla="*/ 4856 w 11628"/>
                  <a:gd name="T51" fmla="*/ 3684 h 10777"/>
                  <a:gd name="T52" fmla="*/ 8773 w 11628"/>
                  <a:gd name="T53" fmla="*/ 3684 h 10777"/>
                  <a:gd name="T54" fmla="*/ 8436 w 11628"/>
                  <a:gd name="T55" fmla="*/ 2318 h 10777"/>
                  <a:gd name="T56" fmla="*/ 3261 w 11628"/>
                  <a:gd name="T57" fmla="*/ 3592 h 10777"/>
                  <a:gd name="T58" fmla="*/ 4397 w 11628"/>
                  <a:gd name="T59" fmla="*/ 8202 h 10777"/>
                  <a:gd name="T60" fmla="*/ 4856 w 11628"/>
                  <a:gd name="T61" fmla="*/ 8088 h 10777"/>
                  <a:gd name="T62" fmla="*/ 4856 w 11628"/>
                  <a:gd name="T63" fmla="*/ 3684 h 10777"/>
                  <a:gd name="T64" fmla="*/ 10907 w 11628"/>
                  <a:gd name="T65" fmla="*/ 4405 h 10777"/>
                  <a:gd name="T66" fmla="*/ 5577 w 11628"/>
                  <a:gd name="T67" fmla="*/ 4405 h 10777"/>
                  <a:gd name="T68" fmla="*/ 5577 w 11628"/>
                  <a:gd name="T69" fmla="*/ 9152 h 10777"/>
                  <a:gd name="T70" fmla="*/ 10907 w 11628"/>
                  <a:gd name="T71" fmla="*/ 9152 h 10777"/>
                  <a:gd name="T72" fmla="*/ 10907 w 11628"/>
                  <a:gd name="T73" fmla="*/ 4405 h 10777"/>
                  <a:gd name="T74" fmla="*/ 9093 w 11628"/>
                  <a:gd name="T75" fmla="*/ 7109 h 10777"/>
                  <a:gd name="T76" fmla="*/ 8269 w 11628"/>
                  <a:gd name="T77" fmla="*/ 7395 h 10777"/>
                  <a:gd name="T78" fmla="*/ 7436 w 11628"/>
                  <a:gd name="T79" fmla="*/ 7103 h 10777"/>
                  <a:gd name="T80" fmla="*/ 6544 w 11628"/>
                  <a:gd name="T81" fmla="*/ 8482 h 10777"/>
                  <a:gd name="T82" fmla="*/ 9975 w 11628"/>
                  <a:gd name="T83" fmla="*/ 8482 h 10777"/>
                  <a:gd name="T84" fmla="*/ 9093 w 11628"/>
                  <a:gd name="T85" fmla="*/ 7109 h 10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28" h="10777">
                    <a:moveTo>
                      <a:pt x="7269" y="6062"/>
                    </a:moveTo>
                    <a:cubicBezTo>
                      <a:pt x="7269" y="5510"/>
                      <a:pt x="7717" y="5063"/>
                      <a:pt x="8269" y="5063"/>
                    </a:cubicBezTo>
                    <a:cubicBezTo>
                      <a:pt x="8821" y="5063"/>
                      <a:pt x="9268" y="5510"/>
                      <a:pt x="9268" y="6062"/>
                    </a:cubicBezTo>
                    <a:cubicBezTo>
                      <a:pt x="9268" y="6614"/>
                      <a:pt x="8820" y="7062"/>
                      <a:pt x="8269" y="7062"/>
                    </a:cubicBezTo>
                    <a:cubicBezTo>
                      <a:pt x="7717" y="7062"/>
                      <a:pt x="7269" y="6614"/>
                      <a:pt x="7269" y="6062"/>
                    </a:cubicBezTo>
                    <a:close/>
                    <a:moveTo>
                      <a:pt x="11628" y="3684"/>
                    </a:moveTo>
                    <a:lnTo>
                      <a:pt x="11628" y="10777"/>
                    </a:lnTo>
                    <a:lnTo>
                      <a:pt x="4856" y="10777"/>
                    </a:lnTo>
                    <a:lnTo>
                      <a:pt x="4856" y="9762"/>
                    </a:lnTo>
                    <a:lnTo>
                      <a:pt x="4085" y="9952"/>
                    </a:lnTo>
                    <a:lnTo>
                      <a:pt x="2389" y="3065"/>
                    </a:lnTo>
                    <a:lnTo>
                      <a:pt x="7022" y="1924"/>
                    </a:lnTo>
                    <a:lnTo>
                      <a:pt x="6312" y="2099"/>
                    </a:lnTo>
                    <a:lnTo>
                      <a:pt x="5764" y="962"/>
                    </a:lnTo>
                    <a:lnTo>
                      <a:pt x="963" y="3275"/>
                    </a:lnTo>
                    <a:lnTo>
                      <a:pt x="3023" y="7552"/>
                    </a:lnTo>
                    <a:lnTo>
                      <a:pt x="3444" y="7349"/>
                    </a:lnTo>
                    <a:lnTo>
                      <a:pt x="3841" y="8961"/>
                    </a:lnTo>
                    <a:lnTo>
                      <a:pt x="3078" y="9329"/>
                    </a:lnTo>
                    <a:lnTo>
                      <a:pt x="0" y="2939"/>
                    </a:lnTo>
                    <a:lnTo>
                      <a:pt x="6101" y="0"/>
                    </a:lnTo>
                    <a:lnTo>
                      <a:pt x="7027" y="1922"/>
                    </a:lnTo>
                    <a:lnTo>
                      <a:pt x="8964" y="1445"/>
                    </a:lnTo>
                    <a:lnTo>
                      <a:pt x="9515" y="3684"/>
                    </a:lnTo>
                    <a:lnTo>
                      <a:pt x="11628" y="3684"/>
                    </a:lnTo>
                    <a:close/>
                    <a:moveTo>
                      <a:pt x="4856" y="3684"/>
                    </a:moveTo>
                    <a:lnTo>
                      <a:pt x="8773" y="3684"/>
                    </a:lnTo>
                    <a:lnTo>
                      <a:pt x="8436" y="2318"/>
                    </a:lnTo>
                    <a:lnTo>
                      <a:pt x="3261" y="3592"/>
                    </a:lnTo>
                    <a:lnTo>
                      <a:pt x="4397" y="8202"/>
                    </a:lnTo>
                    <a:lnTo>
                      <a:pt x="4856" y="8088"/>
                    </a:lnTo>
                    <a:lnTo>
                      <a:pt x="4856" y="3684"/>
                    </a:lnTo>
                    <a:close/>
                    <a:moveTo>
                      <a:pt x="10907" y="4405"/>
                    </a:moveTo>
                    <a:lnTo>
                      <a:pt x="5577" y="4405"/>
                    </a:lnTo>
                    <a:lnTo>
                      <a:pt x="5577" y="9152"/>
                    </a:lnTo>
                    <a:lnTo>
                      <a:pt x="10907" y="9152"/>
                    </a:lnTo>
                    <a:lnTo>
                      <a:pt x="10907" y="4405"/>
                    </a:lnTo>
                    <a:close/>
                    <a:moveTo>
                      <a:pt x="9093" y="7109"/>
                    </a:moveTo>
                    <a:cubicBezTo>
                      <a:pt x="8861" y="7293"/>
                      <a:pt x="8572" y="7395"/>
                      <a:pt x="8269" y="7395"/>
                    </a:cubicBezTo>
                    <a:cubicBezTo>
                      <a:pt x="7962" y="7395"/>
                      <a:pt x="7670" y="7290"/>
                      <a:pt x="7436" y="7103"/>
                    </a:cubicBezTo>
                    <a:cubicBezTo>
                      <a:pt x="6820" y="7329"/>
                      <a:pt x="6544" y="8120"/>
                      <a:pt x="6544" y="8482"/>
                    </a:cubicBezTo>
                    <a:lnTo>
                      <a:pt x="9975" y="8482"/>
                    </a:lnTo>
                    <a:cubicBezTo>
                      <a:pt x="9975" y="8123"/>
                      <a:pt x="9698" y="7338"/>
                      <a:pt x="9093" y="710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2267744" y="4440520"/>
              <a:ext cx="1244443"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smtClean="0"/>
                <a:t>Screenshot</a:t>
              </a:r>
              <a:endParaRPr lang="zh-CN" altLang="en-US" dirty="0"/>
            </a:p>
          </p:txBody>
        </p:sp>
      </p:grpSp>
      <p:grpSp>
        <p:nvGrpSpPr>
          <p:cNvPr id="8" name="Group 7"/>
          <p:cNvGrpSpPr/>
          <p:nvPr/>
        </p:nvGrpSpPr>
        <p:grpSpPr>
          <a:xfrm>
            <a:off x="4894182" y="1268760"/>
            <a:ext cx="1406154" cy="4779709"/>
            <a:chOff x="4533998" y="1268760"/>
            <a:chExt cx="1406154" cy="4779709"/>
          </a:xfrm>
        </p:grpSpPr>
        <p:sp>
          <p:nvSpPr>
            <p:cNvPr id="15" name="Plus 14"/>
            <p:cNvSpPr/>
            <p:nvPr/>
          </p:nvSpPr>
          <p:spPr>
            <a:xfrm>
              <a:off x="5004120" y="3356776"/>
              <a:ext cx="432048" cy="432048"/>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572000" y="4221088"/>
              <a:ext cx="1296000" cy="129614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24" name="Freeform 35"/>
            <p:cNvSpPr>
              <a:spLocks noEditPoints="1"/>
            </p:cNvSpPr>
            <p:nvPr/>
          </p:nvSpPr>
          <p:spPr bwMode="auto">
            <a:xfrm>
              <a:off x="4762991" y="4567659"/>
              <a:ext cx="914019" cy="603002"/>
            </a:xfrm>
            <a:custGeom>
              <a:avLst/>
              <a:gdLst>
                <a:gd name="T0" fmla="*/ 11594 w 11594"/>
                <a:gd name="T1" fmla="*/ 5047 h 7650"/>
                <a:gd name="T2" fmla="*/ 8991 w 11594"/>
                <a:gd name="T3" fmla="*/ 7650 h 7650"/>
                <a:gd name="T4" fmla="*/ 7951 w 11594"/>
                <a:gd name="T5" fmla="*/ 7650 h 7650"/>
                <a:gd name="T6" fmla="*/ 7951 w 11594"/>
                <a:gd name="T7" fmla="*/ 6521 h 7650"/>
                <a:gd name="T8" fmla="*/ 8991 w 11594"/>
                <a:gd name="T9" fmla="*/ 6521 h 7650"/>
                <a:gd name="T10" fmla="*/ 10465 w 11594"/>
                <a:gd name="T11" fmla="*/ 5047 h 7650"/>
                <a:gd name="T12" fmla="*/ 9077 w 11594"/>
                <a:gd name="T13" fmla="*/ 3528 h 7650"/>
                <a:gd name="T14" fmla="*/ 6857 w 11594"/>
                <a:gd name="T15" fmla="*/ 1129 h 7650"/>
                <a:gd name="T16" fmla="*/ 4708 w 11594"/>
                <a:gd name="T17" fmla="*/ 2615 h 7650"/>
                <a:gd name="T18" fmla="*/ 2884 w 11594"/>
                <a:gd name="T19" fmla="*/ 3528 h 7650"/>
                <a:gd name="T20" fmla="*/ 1129 w 11594"/>
                <a:gd name="T21" fmla="*/ 5047 h 7650"/>
                <a:gd name="T22" fmla="*/ 2631 w 11594"/>
                <a:gd name="T23" fmla="*/ 6521 h 7650"/>
                <a:gd name="T24" fmla="*/ 4057 w 11594"/>
                <a:gd name="T25" fmla="*/ 6521 h 7650"/>
                <a:gd name="T26" fmla="*/ 4057 w 11594"/>
                <a:gd name="T27" fmla="*/ 7650 h 7650"/>
                <a:gd name="T28" fmla="*/ 2631 w 11594"/>
                <a:gd name="T29" fmla="*/ 7650 h 7650"/>
                <a:gd name="T30" fmla="*/ 0 w 11594"/>
                <a:gd name="T31" fmla="*/ 5047 h 7650"/>
                <a:gd name="T32" fmla="*/ 1867 w 11594"/>
                <a:gd name="T33" fmla="*/ 2551 h 7650"/>
                <a:gd name="T34" fmla="*/ 4320 w 11594"/>
                <a:gd name="T35" fmla="*/ 1174 h 7650"/>
                <a:gd name="T36" fmla="*/ 6857 w 11594"/>
                <a:gd name="T37" fmla="*/ 0 h 7650"/>
                <a:gd name="T38" fmla="*/ 10124 w 11594"/>
                <a:gd name="T39" fmla="*/ 2703 h 7650"/>
                <a:gd name="T40" fmla="*/ 11594 w 11594"/>
                <a:gd name="T41" fmla="*/ 5047 h 7650"/>
                <a:gd name="T42" fmla="*/ 3927 w 11594"/>
                <a:gd name="T43" fmla="*/ 5498 h 7650"/>
                <a:gd name="T44" fmla="*/ 4882 w 11594"/>
                <a:gd name="T45" fmla="*/ 5498 h 7650"/>
                <a:gd name="T46" fmla="*/ 4882 w 11594"/>
                <a:gd name="T47" fmla="*/ 7650 h 7650"/>
                <a:gd name="T48" fmla="*/ 7126 w 11594"/>
                <a:gd name="T49" fmla="*/ 7650 h 7650"/>
                <a:gd name="T50" fmla="*/ 7126 w 11594"/>
                <a:gd name="T51" fmla="*/ 5498 h 7650"/>
                <a:gd name="T52" fmla="*/ 8081 w 11594"/>
                <a:gd name="T53" fmla="*/ 5498 h 7650"/>
                <a:gd name="T54" fmla="*/ 6004 w 11594"/>
                <a:gd name="T55" fmla="*/ 3417 h 7650"/>
                <a:gd name="T56" fmla="*/ 3927 w 11594"/>
                <a:gd name="T57" fmla="*/ 5498 h 7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94" h="7650">
                  <a:moveTo>
                    <a:pt x="11594" y="5047"/>
                  </a:moveTo>
                  <a:cubicBezTo>
                    <a:pt x="11594" y="6482"/>
                    <a:pt x="10426" y="7650"/>
                    <a:pt x="8991" y="7650"/>
                  </a:cubicBezTo>
                  <a:lnTo>
                    <a:pt x="7951" y="7650"/>
                  </a:lnTo>
                  <a:lnTo>
                    <a:pt x="7951" y="6521"/>
                  </a:lnTo>
                  <a:lnTo>
                    <a:pt x="8991" y="6521"/>
                  </a:lnTo>
                  <a:cubicBezTo>
                    <a:pt x="9804" y="6521"/>
                    <a:pt x="10465" y="5860"/>
                    <a:pt x="10465" y="5047"/>
                  </a:cubicBezTo>
                  <a:cubicBezTo>
                    <a:pt x="10465" y="4048"/>
                    <a:pt x="9793" y="3530"/>
                    <a:pt x="9077" y="3528"/>
                  </a:cubicBezTo>
                  <a:cubicBezTo>
                    <a:pt x="9040" y="1865"/>
                    <a:pt x="7930" y="1129"/>
                    <a:pt x="6857" y="1129"/>
                  </a:cubicBezTo>
                  <a:cubicBezTo>
                    <a:pt x="5437" y="1129"/>
                    <a:pt x="4854" y="2204"/>
                    <a:pt x="4708" y="2615"/>
                  </a:cubicBezTo>
                  <a:cubicBezTo>
                    <a:pt x="4129" y="1781"/>
                    <a:pt x="2558" y="2411"/>
                    <a:pt x="2884" y="3528"/>
                  </a:cubicBezTo>
                  <a:cubicBezTo>
                    <a:pt x="1909" y="3352"/>
                    <a:pt x="1129" y="4085"/>
                    <a:pt x="1129" y="5047"/>
                  </a:cubicBezTo>
                  <a:cubicBezTo>
                    <a:pt x="1129" y="5860"/>
                    <a:pt x="1790" y="6521"/>
                    <a:pt x="2631" y="6521"/>
                  </a:cubicBezTo>
                  <a:lnTo>
                    <a:pt x="4057" y="6521"/>
                  </a:lnTo>
                  <a:lnTo>
                    <a:pt x="4057" y="7650"/>
                  </a:lnTo>
                  <a:lnTo>
                    <a:pt x="2631" y="7650"/>
                  </a:lnTo>
                  <a:cubicBezTo>
                    <a:pt x="1168" y="7650"/>
                    <a:pt x="0" y="6482"/>
                    <a:pt x="0" y="5047"/>
                  </a:cubicBezTo>
                  <a:cubicBezTo>
                    <a:pt x="0" y="3879"/>
                    <a:pt x="778" y="2871"/>
                    <a:pt x="1867" y="2551"/>
                  </a:cubicBezTo>
                  <a:cubicBezTo>
                    <a:pt x="2173" y="1506"/>
                    <a:pt x="3272" y="894"/>
                    <a:pt x="4320" y="1174"/>
                  </a:cubicBezTo>
                  <a:cubicBezTo>
                    <a:pt x="4948" y="432"/>
                    <a:pt x="5866" y="0"/>
                    <a:pt x="6857" y="0"/>
                  </a:cubicBezTo>
                  <a:cubicBezTo>
                    <a:pt x="8469" y="0"/>
                    <a:pt x="9830" y="1152"/>
                    <a:pt x="10124" y="2703"/>
                  </a:cubicBezTo>
                  <a:cubicBezTo>
                    <a:pt x="11016" y="3132"/>
                    <a:pt x="11594" y="4034"/>
                    <a:pt x="11594" y="5047"/>
                  </a:cubicBezTo>
                  <a:close/>
                  <a:moveTo>
                    <a:pt x="3927" y="5498"/>
                  </a:moveTo>
                  <a:lnTo>
                    <a:pt x="4882" y="5498"/>
                  </a:lnTo>
                  <a:lnTo>
                    <a:pt x="4882" y="7650"/>
                  </a:lnTo>
                  <a:lnTo>
                    <a:pt x="7126" y="7650"/>
                  </a:lnTo>
                  <a:lnTo>
                    <a:pt x="7126" y="5498"/>
                  </a:lnTo>
                  <a:lnTo>
                    <a:pt x="8081" y="5498"/>
                  </a:lnTo>
                  <a:lnTo>
                    <a:pt x="6004" y="3417"/>
                  </a:lnTo>
                  <a:lnTo>
                    <a:pt x="3927" y="549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 name="Rectangle 25"/>
            <p:cNvSpPr/>
            <p:nvPr/>
          </p:nvSpPr>
          <p:spPr>
            <a:xfrm>
              <a:off x="4572000" y="1772816"/>
              <a:ext cx="1296000" cy="129614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VS</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28" name="TextBox 27"/>
            <p:cNvSpPr txBox="1"/>
            <p:nvPr/>
          </p:nvSpPr>
          <p:spPr>
            <a:xfrm>
              <a:off x="4533998" y="1268760"/>
              <a:ext cx="1406154"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altLang="zh-CN" b="1" dirty="0" smtClean="0">
                  <a:ln w="0"/>
                  <a:solidFill>
                    <a:schemeClr val="tx1"/>
                  </a:solidFill>
                  <a:effectLst>
                    <a:outerShdw blurRad="38100" dist="19050" dir="2700000" algn="tl" rotWithShape="0">
                      <a:schemeClr val="dk1">
                        <a:alpha val="40000"/>
                      </a:schemeClr>
                    </a:outerShdw>
                  </a:effectLst>
                </a:rPr>
                <a:t>Comparison</a:t>
              </a:r>
              <a:endParaRPr lang="zh-CN" altLang="en-US" b="1" dirty="0">
                <a:ln w="0"/>
                <a:solidFill>
                  <a:schemeClr val="tx1"/>
                </a:solidFill>
                <a:effectLst>
                  <a:outerShdw blurRad="38100" dist="19050" dir="2700000" algn="tl" rotWithShape="0">
                    <a:schemeClr val="dk1">
                      <a:alpha val="40000"/>
                    </a:schemeClr>
                  </a:outerShdw>
                </a:effectLst>
              </a:endParaRPr>
            </a:p>
          </p:txBody>
        </p:sp>
        <p:sp>
          <p:nvSpPr>
            <p:cNvPr id="29" name="TextBox 28"/>
            <p:cNvSpPr txBox="1"/>
            <p:nvPr/>
          </p:nvSpPr>
          <p:spPr>
            <a:xfrm>
              <a:off x="4575224" y="5679137"/>
              <a:ext cx="1334020"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altLang="zh-CN" b="1" dirty="0" smtClean="0">
                  <a:ln w="0"/>
                  <a:solidFill>
                    <a:schemeClr val="tx1"/>
                  </a:solidFill>
                  <a:effectLst>
                    <a:outerShdw blurRad="38100" dist="19050" dir="2700000" algn="tl" rotWithShape="0">
                      <a:schemeClr val="dk1">
                        <a:alpha val="40000"/>
                      </a:schemeClr>
                    </a:outerShdw>
                  </a:effectLst>
                </a:rPr>
                <a:t>Recognition</a:t>
              </a:r>
              <a:endParaRPr lang="zh-CN" altLang="en-US" b="1" dirty="0">
                <a:ln w="0"/>
                <a:solidFill>
                  <a:schemeClr val="tx1"/>
                </a:solidFill>
                <a:effectLst>
                  <a:outerShdw blurRad="38100" dist="19050" dir="2700000" algn="tl" rotWithShape="0">
                    <a:schemeClr val="dk1">
                      <a:alpha val="40000"/>
                    </a:schemeClr>
                  </a:outerShdw>
                </a:effectLst>
              </a:endParaRPr>
            </a:p>
          </p:txBody>
        </p:sp>
      </p:grpSp>
      <p:grpSp>
        <p:nvGrpSpPr>
          <p:cNvPr id="31" name="Group 30"/>
          <p:cNvGrpSpPr/>
          <p:nvPr/>
        </p:nvGrpSpPr>
        <p:grpSpPr>
          <a:xfrm>
            <a:off x="7308448" y="2924728"/>
            <a:ext cx="1296000" cy="1881716"/>
            <a:chOff x="6948264" y="2924728"/>
            <a:chExt cx="1296000" cy="1881716"/>
          </a:xfrm>
        </p:grpSpPr>
        <p:grpSp>
          <p:nvGrpSpPr>
            <p:cNvPr id="4" name="Group 3"/>
            <p:cNvGrpSpPr/>
            <p:nvPr/>
          </p:nvGrpSpPr>
          <p:grpSpPr>
            <a:xfrm>
              <a:off x="6948264" y="2924728"/>
              <a:ext cx="1296000" cy="1296144"/>
              <a:chOff x="323528" y="2132856"/>
              <a:chExt cx="1296000" cy="1296144"/>
            </a:xfrm>
          </p:grpSpPr>
          <p:sp>
            <p:nvSpPr>
              <p:cNvPr id="10" name="Rectangle 9"/>
              <p:cNvSpPr/>
              <p:nvPr/>
            </p:nvSpPr>
            <p:spPr>
              <a:xfrm>
                <a:off x="323528" y="2132856"/>
                <a:ext cx="1296000" cy="1296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Freeform 18"/>
              <p:cNvSpPr>
                <a:spLocks noEditPoints="1"/>
              </p:cNvSpPr>
              <p:nvPr/>
            </p:nvSpPr>
            <p:spPr bwMode="auto">
              <a:xfrm>
                <a:off x="589831" y="2312417"/>
                <a:ext cx="763395" cy="937023"/>
              </a:xfrm>
              <a:custGeom>
                <a:avLst/>
                <a:gdLst>
                  <a:gd name="T0" fmla="*/ 7089 w 9464"/>
                  <a:gd name="T1" fmla="*/ 9040 h 11628"/>
                  <a:gd name="T2" fmla="*/ 2347 w 9464"/>
                  <a:gd name="T3" fmla="*/ 9040 h 11628"/>
                  <a:gd name="T4" fmla="*/ 2347 w 9464"/>
                  <a:gd name="T5" fmla="*/ 8194 h 11628"/>
                  <a:gd name="T6" fmla="*/ 7089 w 9464"/>
                  <a:gd name="T7" fmla="*/ 8194 h 11628"/>
                  <a:gd name="T8" fmla="*/ 7089 w 9464"/>
                  <a:gd name="T9" fmla="*/ 9040 h 11628"/>
                  <a:gd name="T10" fmla="*/ 7088 w 9464"/>
                  <a:gd name="T11" fmla="*/ 7476 h 11628"/>
                  <a:gd name="T12" fmla="*/ 2347 w 9464"/>
                  <a:gd name="T13" fmla="*/ 7476 h 11628"/>
                  <a:gd name="T14" fmla="*/ 2347 w 9464"/>
                  <a:gd name="T15" fmla="*/ 6630 h 11628"/>
                  <a:gd name="T16" fmla="*/ 7088 w 9464"/>
                  <a:gd name="T17" fmla="*/ 6630 h 11628"/>
                  <a:gd name="T18" fmla="*/ 7088 w 9464"/>
                  <a:gd name="T19" fmla="*/ 7476 h 11628"/>
                  <a:gd name="T20" fmla="*/ 7088 w 9464"/>
                  <a:gd name="T21" fmla="*/ 5915 h 11628"/>
                  <a:gd name="T22" fmla="*/ 2347 w 9464"/>
                  <a:gd name="T23" fmla="*/ 5915 h 11628"/>
                  <a:gd name="T24" fmla="*/ 2347 w 9464"/>
                  <a:gd name="T25" fmla="*/ 5068 h 11628"/>
                  <a:gd name="T26" fmla="*/ 7088 w 9464"/>
                  <a:gd name="T27" fmla="*/ 5068 h 11628"/>
                  <a:gd name="T28" fmla="*/ 7088 w 9464"/>
                  <a:gd name="T29" fmla="*/ 5915 h 11628"/>
                  <a:gd name="T30" fmla="*/ 5912 w 9464"/>
                  <a:gd name="T31" fmla="*/ 1129 h 11628"/>
                  <a:gd name="T32" fmla="*/ 5912 w 9464"/>
                  <a:gd name="T33" fmla="*/ 3549 h 11628"/>
                  <a:gd name="T34" fmla="*/ 8335 w 9464"/>
                  <a:gd name="T35" fmla="*/ 3549 h 11628"/>
                  <a:gd name="T36" fmla="*/ 8335 w 9464"/>
                  <a:gd name="T37" fmla="*/ 10499 h 11628"/>
                  <a:gd name="T38" fmla="*/ 1128 w 9464"/>
                  <a:gd name="T39" fmla="*/ 10499 h 11628"/>
                  <a:gd name="T40" fmla="*/ 1128 w 9464"/>
                  <a:gd name="T41" fmla="*/ 1129 h 11628"/>
                  <a:gd name="T42" fmla="*/ 5912 w 9464"/>
                  <a:gd name="T43" fmla="*/ 1129 h 11628"/>
                  <a:gd name="T44" fmla="*/ 6618 w 9464"/>
                  <a:gd name="T45" fmla="*/ 0 h 11628"/>
                  <a:gd name="T46" fmla="*/ 0 w 9464"/>
                  <a:gd name="T47" fmla="*/ 0 h 11628"/>
                  <a:gd name="T48" fmla="*/ 0 w 9464"/>
                  <a:gd name="T49" fmla="*/ 11628 h 11628"/>
                  <a:gd name="T50" fmla="*/ 9464 w 9464"/>
                  <a:gd name="T51" fmla="*/ 11628 h 11628"/>
                  <a:gd name="T52" fmla="*/ 9464 w 9464"/>
                  <a:gd name="T53" fmla="*/ 2844 h 11628"/>
                  <a:gd name="T54" fmla="*/ 6618 w 9464"/>
                  <a:gd name="T55" fmla="*/ 0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4" h="11628">
                    <a:moveTo>
                      <a:pt x="7089" y="9040"/>
                    </a:moveTo>
                    <a:lnTo>
                      <a:pt x="2347" y="9040"/>
                    </a:lnTo>
                    <a:lnTo>
                      <a:pt x="2347" y="8194"/>
                    </a:lnTo>
                    <a:lnTo>
                      <a:pt x="7089" y="8194"/>
                    </a:lnTo>
                    <a:lnTo>
                      <a:pt x="7089" y="9040"/>
                    </a:lnTo>
                    <a:close/>
                    <a:moveTo>
                      <a:pt x="7088" y="7476"/>
                    </a:moveTo>
                    <a:lnTo>
                      <a:pt x="2347" y="7476"/>
                    </a:lnTo>
                    <a:lnTo>
                      <a:pt x="2347" y="6630"/>
                    </a:lnTo>
                    <a:lnTo>
                      <a:pt x="7088" y="6630"/>
                    </a:lnTo>
                    <a:lnTo>
                      <a:pt x="7088" y="7476"/>
                    </a:lnTo>
                    <a:close/>
                    <a:moveTo>
                      <a:pt x="7088" y="5915"/>
                    </a:moveTo>
                    <a:lnTo>
                      <a:pt x="2347" y="5915"/>
                    </a:lnTo>
                    <a:lnTo>
                      <a:pt x="2347" y="5068"/>
                    </a:lnTo>
                    <a:lnTo>
                      <a:pt x="7088" y="5068"/>
                    </a:lnTo>
                    <a:lnTo>
                      <a:pt x="7088" y="5915"/>
                    </a:lnTo>
                    <a:close/>
                    <a:moveTo>
                      <a:pt x="5912" y="1129"/>
                    </a:moveTo>
                    <a:lnTo>
                      <a:pt x="5912" y="3549"/>
                    </a:lnTo>
                    <a:lnTo>
                      <a:pt x="8335" y="3549"/>
                    </a:lnTo>
                    <a:lnTo>
                      <a:pt x="8335" y="10499"/>
                    </a:lnTo>
                    <a:lnTo>
                      <a:pt x="1128" y="10499"/>
                    </a:lnTo>
                    <a:lnTo>
                      <a:pt x="1128" y="1129"/>
                    </a:lnTo>
                    <a:lnTo>
                      <a:pt x="5912" y="1129"/>
                    </a:lnTo>
                    <a:moveTo>
                      <a:pt x="6618" y="0"/>
                    </a:moveTo>
                    <a:lnTo>
                      <a:pt x="0" y="0"/>
                    </a:lnTo>
                    <a:lnTo>
                      <a:pt x="0" y="11628"/>
                    </a:lnTo>
                    <a:lnTo>
                      <a:pt x="9464" y="11628"/>
                    </a:lnTo>
                    <a:lnTo>
                      <a:pt x="9464" y="2844"/>
                    </a:lnTo>
                    <a:lnTo>
                      <a:pt x="661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TextBox 29"/>
            <p:cNvSpPr txBox="1"/>
            <p:nvPr/>
          </p:nvSpPr>
          <p:spPr>
            <a:xfrm>
              <a:off x="7064708" y="4437112"/>
              <a:ext cx="106311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ltLang="zh-CN" dirty="0" smtClean="0"/>
                <a:t>Semantic</a:t>
              </a:r>
              <a:endParaRPr lang="zh-CN" altLang="en-US" dirty="0"/>
            </a:p>
          </p:txBody>
        </p:sp>
      </p:grpSp>
    </p:spTree>
    <p:extLst>
      <p:ext uri="{BB962C8B-B14F-4D97-AF65-F5344CB8AC3E}">
        <p14:creationId xmlns:p14="http://schemas.microsoft.com/office/powerpoint/2010/main" val="21458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smtClean="0"/>
              <a:t>Image Comparison Semantic Method</a:t>
            </a:r>
            <a:endParaRPr lang="zh-CN" alt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971" y="1268761"/>
            <a:ext cx="2790473" cy="4860284"/>
          </a:xfrm>
        </p:spPr>
      </p:pic>
      <p:sp>
        <p:nvSpPr>
          <p:cNvPr id="5" name="Rectangle 4"/>
          <p:cNvSpPr/>
          <p:nvPr/>
        </p:nvSpPr>
        <p:spPr>
          <a:xfrm>
            <a:off x="4355976" y="1268760"/>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12"/>
          <p:cNvSpPr txBox="1">
            <a:spLocks/>
          </p:cNvSpPr>
          <p:nvPr/>
        </p:nvSpPr>
        <p:spPr>
          <a:xfrm>
            <a:off x="4355977" y="1427101"/>
            <a:ext cx="3960295" cy="6397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2000" b="1" dirty="0" smtClean="0"/>
              <a:t>Image Comparison Auto Semantic of System Structure</a:t>
            </a:r>
            <a:endParaRPr lang="en-GB" sz="2000" b="1" dirty="0"/>
          </a:p>
        </p:txBody>
      </p:sp>
      <p:sp>
        <p:nvSpPr>
          <p:cNvPr id="7" name="TextBox 6"/>
          <p:cNvSpPr txBox="1"/>
          <p:nvPr/>
        </p:nvSpPr>
        <p:spPr>
          <a:xfrm>
            <a:off x="4489504" y="2168860"/>
            <a:ext cx="3624840" cy="2862322"/>
          </a:xfrm>
          <a:prstGeom prst="rect">
            <a:avLst/>
          </a:prstGeom>
          <a:noFill/>
        </p:spPr>
        <p:txBody>
          <a:bodyPr wrap="square" rtlCol="0">
            <a:spAutoFit/>
          </a:bodyPr>
          <a:lstStyle/>
          <a:p>
            <a:pPr marL="342900" indent="-342900">
              <a:buFontTx/>
              <a:buChar char="-"/>
            </a:pPr>
            <a:r>
              <a:rPr lang="en-GB" sz="2000" dirty="0" smtClean="0"/>
              <a:t>Input 3D Model (WebGL, X3D, …)</a:t>
            </a:r>
          </a:p>
          <a:p>
            <a:pPr marL="342900" indent="-342900">
              <a:buFontTx/>
              <a:buChar char="-"/>
            </a:pPr>
            <a:endParaRPr lang="en-GB" sz="2000" dirty="0" smtClean="0"/>
          </a:p>
          <a:p>
            <a:pPr marL="342900" indent="-342900">
              <a:buFontTx/>
              <a:buChar char="-"/>
            </a:pPr>
            <a:r>
              <a:rPr lang="en-GB" sz="2000" dirty="0" smtClean="0"/>
              <a:t>Auto convert 3d Model to normal images</a:t>
            </a:r>
          </a:p>
          <a:p>
            <a:pPr marL="342900" indent="-342900">
              <a:buFontTx/>
              <a:buChar char="-"/>
            </a:pPr>
            <a:endParaRPr lang="en-GB" sz="2000" dirty="0" smtClean="0"/>
          </a:p>
          <a:p>
            <a:pPr marL="342900" indent="-342900">
              <a:buFontTx/>
              <a:buChar char="-"/>
            </a:pPr>
            <a:r>
              <a:rPr lang="en-GB" sz="2000" dirty="0" smtClean="0"/>
              <a:t>Analyse Images and Compare with another in DB</a:t>
            </a:r>
          </a:p>
          <a:p>
            <a:pPr marL="342900" indent="-342900">
              <a:buFontTx/>
              <a:buChar char="-"/>
            </a:pPr>
            <a:endParaRPr lang="en-GB" sz="2000" dirty="0"/>
          </a:p>
        </p:txBody>
      </p:sp>
    </p:spTree>
    <p:extLst>
      <p:ext uri="{BB962C8B-B14F-4D97-AF65-F5344CB8AC3E}">
        <p14:creationId xmlns:p14="http://schemas.microsoft.com/office/powerpoint/2010/main" val="61581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Image </a:t>
            </a:r>
            <a:r>
              <a:rPr lang="en-US" altLang="zh-CN" dirty="0" err="1" smtClean="0"/>
              <a:t>Analyse</a:t>
            </a:r>
            <a:endParaRPr lang="zh-CN" altLang="en-US" dirty="0"/>
          </a:p>
        </p:txBody>
      </p:sp>
      <p:sp>
        <p:nvSpPr>
          <p:cNvPr id="3" name="Content Placeholder 2"/>
          <p:cNvSpPr>
            <a:spLocks noGrp="1"/>
          </p:cNvSpPr>
          <p:nvPr>
            <p:ph idx="1"/>
          </p:nvPr>
        </p:nvSpPr>
        <p:spPr/>
        <p:txBody>
          <a:bodyPr/>
          <a:lstStyle/>
          <a:p>
            <a:r>
              <a:rPr lang="en-US" altLang="zh-CN" dirty="0" smtClean="0"/>
              <a:t>Base on HTML Canvas of Image Analyze Algorithm</a:t>
            </a:r>
          </a:p>
          <a:p>
            <a:endParaRPr lang="en-US" altLang="zh-CN" dirty="0" smtClean="0"/>
          </a:p>
          <a:p>
            <a:endParaRPr lang="en-US" altLang="zh-CN" dirty="0"/>
          </a:p>
          <a:p>
            <a:endParaRPr lang="en-US" altLang="zh-CN" dirty="0" smtClean="0"/>
          </a:p>
          <a:p>
            <a:endParaRPr lang="en-US" altLang="zh-CN" dirty="0" smtClean="0"/>
          </a:p>
          <a:p>
            <a:r>
              <a:rPr lang="en-US" altLang="zh-CN" dirty="0" smtClean="0"/>
              <a:t>Analyze the image of pixels color and brightness value</a:t>
            </a:r>
            <a:endParaRPr lang="en-US" altLang="zh-CN" dirty="0"/>
          </a:p>
          <a:p>
            <a:endParaRPr lang="en-US" altLang="zh-CN" dirty="0" smtClean="0"/>
          </a:p>
          <a:p>
            <a:pPr marL="0" indent="0">
              <a:buNone/>
            </a:pPr>
            <a:endParaRPr lang="en-US" altLang="zh-CN" dirty="0" smtClean="0"/>
          </a:p>
          <a:p>
            <a:pPr marL="0" indent="0">
              <a:buNone/>
            </a:pPr>
            <a:endParaRPr lang="en-US" altLang="zh-CN" dirty="0" smtClean="0"/>
          </a:p>
        </p:txBody>
      </p:sp>
      <p:grpSp>
        <p:nvGrpSpPr>
          <p:cNvPr id="4" name="Group 3"/>
          <p:cNvGrpSpPr/>
          <p:nvPr/>
        </p:nvGrpSpPr>
        <p:grpSpPr>
          <a:xfrm>
            <a:off x="3047350" y="1930562"/>
            <a:ext cx="3638270" cy="1786470"/>
            <a:chOff x="2680547" y="1828799"/>
            <a:chExt cx="3999304" cy="2475054"/>
          </a:xfrm>
        </p:grpSpPr>
        <p:pic>
          <p:nvPicPr>
            <p:cNvPr id="5" name="Picture 4" descr="pixellayout"/>
            <p:cNvPicPr/>
            <p:nvPr/>
          </p:nvPicPr>
          <p:blipFill>
            <a:blip r:embed="rId3">
              <a:extLst>
                <a:ext uri="{28A0092B-C50C-407E-A947-70E740481C1C}">
                  <a14:useLocalDpi xmlns:a14="http://schemas.microsoft.com/office/drawing/2010/main" val="0"/>
                </a:ext>
              </a:extLst>
            </a:blip>
            <a:srcRect/>
            <a:stretch>
              <a:fillRect/>
            </a:stretch>
          </p:blipFill>
          <p:spPr bwMode="auto">
            <a:xfrm>
              <a:off x="2680547" y="1828799"/>
              <a:ext cx="3827490" cy="2016723"/>
            </a:xfrm>
            <a:prstGeom prst="rect">
              <a:avLst/>
            </a:prstGeom>
            <a:noFill/>
            <a:ln>
              <a:noFill/>
            </a:ln>
            <a:extLst/>
          </p:spPr>
        </p:pic>
        <p:sp>
          <p:nvSpPr>
            <p:cNvPr id="6" name="TextBox 5"/>
            <p:cNvSpPr txBox="1"/>
            <p:nvPr/>
          </p:nvSpPr>
          <p:spPr>
            <a:xfrm>
              <a:off x="2680547" y="3834805"/>
              <a:ext cx="3999304" cy="469048"/>
            </a:xfrm>
            <a:prstGeom prst="rect">
              <a:avLst/>
            </a:prstGeom>
            <a:noFill/>
          </p:spPr>
          <p:txBody>
            <a:bodyPr wrap="square" rtlCol="0">
              <a:spAutoFit/>
            </a:bodyPr>
            <a:lstStyle/>
            <a:p>
              <a:pPr algn="ctr"/>
              <a:r>
                <a:rPr lang="en-US" altLang="zh-CN" sz="1600" dirty="0" smtClean="0"/>
                <a:t>Image Pixels of Color Value</a:t>
              </a:r>
              <a:endParaRPr lang="en-US" sz="1600" dirty="0"/>
            </a:p>
          </p:txBody>
        </p:sp>
      </p:gr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592337"/>
            <a:ext cx="3168352" cy="164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cap="flat" cmpd="sng" algn="ctr">
                <a:solidFill>
                  <a:schemeClr val="tx1"/>
                </a:solidFill>
                <a:prstDash val="solid"/>
                <a:miter lim="800000"/>
                <a:headEnd type="none" w="med" len="med"/>
                <a:tailEnd type="none" w="med" len="med"/>
              </a14:hiddenLine>
            </a:ext>
          </a:extLst>
        </p:spPr>
      </p:pic>
    </p:spTree>
    <p:extLst>
      <p:ext uri="{BB962C8B-B14F-4D97-AF65-F5344CB8AC3E}">
        <p14:creationId xmlns:p14="http://schemas.microsoft.com/office/powerpoint/2010/main" val="3023337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Metro">
      <a:dk1>
        <a:srgbClr val="FFFFFF"/>
      </a:dk1>
      <a:lt1>
        <a:srgbClr val="1F497D"/>
      </a:lt1>
      <a:dk2>
        <a:srgbClr val="FFFFFF"/>
      </a:dk2>
      <a:lt2>
        <a:srgbClr val="1F497D"/>
      </a:lt2>
      <a:accent1>
        <a:srgbClr val="E8402E"/>
      </a:accent1>
      <a:accent2>
        <a:srgbClr val="C0504D"/>
      </a:accent2>
      <a:accent3>
        <a:srgbClr val="9BBB59"/>
      </a:accent3>
      <a:accent4>
        <a:srgbClr val="8064A2"/>
      </a:accent4>
      <a:accent5>
        <a:srgbClr val="4BACC6"/>
      </a:accent5>
      <a:accent6>
        <a:srgbClr val="F79646"/>
      </a:accent6>
      <a:hlink>
        <a:srgbClr val="FFFFFF"/>
      </a:hlink>
      <a:folHlink>
        <a:srgbClr val="C6D9F0"/>
      </a:folHlink>
    </a:clrScheme>
    <a:fontScheme name="Metro">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06648B73-FB08-496B-9301-7DA52335EF38}" vid="{4F383CDD-BBC6-4C6C-B4E7-4CB467571E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733</TotalTime>
  <Words>662</Words>
  <Application>Microsoft Office PowerPoint</Application>
  <PresentationFormat>On-screen Show (4:3)</PresentationFormat>
  <Paragraphs>226</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宋体</vt:lpstr>
      <vt:lpstr>黑体</vt:lpstr>
      <vt:lpstr>Aharoni</vt:lpstr>
      <vt:lpstr>Arial</vt:lpstr>
      <vt:lpstr>Bauhaus 93</vt:lpstr>
      <vt:lpstr>Calibri</vt:lpstr>
      <vt:lpstr>Segoe UI</vt:lpstr>
      <vt:lpstr>Segoe UI Light</vt:lpstr>
      <vt:lpstr>Theme1</vt:lpstr>
      <vt:lpstr>3D model-based Semantic Annotation Management Research and Application</vt:lpstr>
      <vt:lpstr>Menu</vt:lpstr>
      <vt:lpstr>3D Modelling </vt:lpstr>
      <vt:lpstr>Problem</vt:lpstr>
      <vt:lpstr>Semantic</vt:lpstr>
      <vt:lpstr>Solution</vt:lpstr>
      <vt:lpstr>Solution</vt:lpstr>
      <vt:lpstr>Image Comparison Semantic Method</vt:lpstr>
      <vt:lpstr>Image Analyse</vt:lpstr>
      <vt:lpstr>Image Compare</vt:lpstr>
      <vt:lpstr>Image Comparison Semantic Method</vt:lpstr>
      <vt:lpstr>Image Comparison Semantic Method</vt:lpstr>
      <vt:lpstr>Image Recognition Semantic Method</vt:lpstr>
      <vt:lpstr>Result</vt:lpstr>
      <vt:lpstr>Result</vt:lpstr>
      <vt:lpstr>Result</vt:lpstr>
      <vt:lpstr>Solution - Extension</vt:lpstr>
      <vt:lpstr>Auto Semantic API</vt:lpstr>
      <vt:lpstr>Prototype</vt:lpstr>
      <vt:lpstr>Prototype</vt:lpstr>
      <vt:lpstr>Prototype</vt:lpstr>
      <vt:lpstr>Prototype</vt:lpstr>
      <vt:lpstr>Prototype</vt:lpstr>
      <vt:lpstr>Prototype</vt:lpstr>
      <vt:lpstr>Summary</vt:lpstr>
      <vt:lpstr>Who am I?</vt:lpstr>
      <vt:lpstr>Questions &amp; Answer</vt:lpstr>
    </vt:vector>
  </TitlesOfParts>
  <Company>SAINT-GOBAIN 1.7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Alesandra Blakeston</dc:creator>
  <cp:lastModifiedBy>nhat quang do</cp:lastModifiedBy>
  <cp:revision>72</cp:revision>
  <dcterms:created xsi:type="dcterms:W3CDTF">2013-06-03T12:57:42Z</dcterms:created>
  <dcterms:modified xsi:type="dcterms:W3CDTF">2014-11-05T17:40:28Z</dcterms:modified>
</cp:coreProperties>
</file>